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97" r:id="rId4"/>
    <p:sldId id="299" r:id="rId5"/>
    <p:sldId id="300" r:id="rId6"/>
    <p:sldId id="301" r:id="rId7"/>
    <p:sldId id="311" r:id="rId8"/>
    <p:sldId id="321" r:id="rId9"/>
    <p:sldId id="315" r:id="rId10"/>
    <p:sldId id="325" r:id="rId11"/>
    <p:sldId id="324" r:id="rId12"/>
    <p:sldId id="323" r:id="rId13"/>
    <p:sldId id="322" r:id="rId14"/>
    <p:sldId id="328" r:id="rId15"/>
    <p:sldId id="327" r:id="rId16"/>
    <p:sldId id="326" r:id="rId17"/>
    <p:sldId id="331" r:id="rId18"/>
    <p:sldId id="330" r:id="rId19"/>
    <p:sldId id="329" r:id="rId20"/>
    <p:sldId id="333" r:id="rId21"/>
    <p:sldId id="336" r:id="rId22"/>
    <p:sldId id="334" r:id="rId23"/>
    <p:sldId id="335" r:id="rId24"/>
    <p:sldId id="302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3190" autoAdjust="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6" y="2179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1DDA2-66AE-4E15-A8A2-36DDDA59A13D}" type="datetimeFigureOut">
              <a:rPr lang="en-US" smtClean="0"/>
              <a:pPr/>
              <a:t>12/4/2012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65B422-2D33-4281-83C8-4C8BBCE570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5B422-2D33-4281-83C8-4C8BBCE5701C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3B2DE-F2A6-4BD9-9CD9-77BFCC3D1152}" type="datetime1">
              <a:rPr lang="en-US" smtClean="0"/>
              <a:pPr>
                <a:defRPr/>
              </a:pPr>
              <a:t>12/4/2012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D44FE-6F6B-49FA-9B0D-CFACC362D2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81BF0-9FA2-4AB3-BB5A-C8DB36F28D93}" type="datetime1">
              <a:rPr lang="en-US" smtClean="0"/>
              <a:pPr>
                <a:defRPr/>
              </a:pPr>
              <a:t>12/4/2012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9C6C0-32E4-425B-A50E-0E83990300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A80B4-3D16-451B-A8ED-1559F2EE119A}" type="datetime1">
              <a:rPr lang="en-US" smtClean="0"/>
              <a:pPr>
                <a:defRPr/>
              </a:pPr>
              <a:t>12/4/2012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5BF95-1ECF-4565-8E59-7C95082D9A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1D644-E919-4EC3-81B4-946603414E6D}" type="datetime1">
              <a:rPr lang="en-US" smtClean="0"/>
              <a:pPr>
                <a:defRPr/>
              </a:pPr>
              <a:t>12/4/2012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BCADD-FD08-4BE9-8218-3958594B63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0D732-2121-4688-939B-496FAEAF8906}" type="datetime1">
              <a:rPr lang="en-US" smtClean="0"/>
              <a:pPr>
                <a:defRPr/>
              </a:pPr>
              <a:t>12/4/2012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AFF03-72F6-44D7-A33C-6D18428C52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1F3FF-688A-4A73-8F55-3A566D623B90}" type="datetime1">
              <a:rPr lang="en-US" smtClean="0"/>
              <a:pPr>
                <a:defRPr/>
              </a:pPr>
              <a:t>12/4/2012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B98BD-7EE3-487A-80CB-F0D646D09B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16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16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E6AAC-C2B0-4F80-9708-0ADD02636515}" type="datetime1">
              <a:rPr lang="en-US" smtClean="0"/>
              <a:pPr>
                <a:defRPr/>
              </a:pPr>
              <a:t>12/4/2012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71CA8-191F-4EB5-9749-A5CD519D6D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68D7F-3BBC-4A26-8660-9E0DB7EA663E}" type="datetime1">
              <a:rPr lang="en-US" smtClean="0"/>
              <a:pPr>
                <a:defRPr/>
              </a:pPr>
              <a:t>12/4/2012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EADE9-704D-4C84-8A4E-DFBFCB3DD9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F03C9-F2B8-4AB0-972B-19B310BF4D00}" type="datetime1">
              <a:rPr lang="en-US" smtClean="0"/>
              <a:pPr>
                <a:defRPr/>
              </a:pPr>
              <a:t>12/4/2012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A5A0E-D3C9-484E-9ABA-057A7F9189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518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356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31319-372C-41FD-A63B-FF4E8597E3A3}" type="datetime1">
              <a:rPr lang="en-US" smtClean="0"/>
              <a:pPr>
                <a:defRPr/>
              </a:pPr>
              <a:t>12/4/2012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69B26-5602-40FF-90D8-FBF546D098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768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6889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4435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F20B3-C7DB-4120-B866-E5F50326AABD}" type="datetime1">
              <a:rPr lang="en-US" smtClean="0"/>
              <a:pPr>
                <a:defRPr/>
              </a:pPr>
              <a:t>12/4/2012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C19E8-824A-43E6-BA3D-FB6D6E97CE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F357443-9AA0-413B-93F9-B9871BC174BF}" type="datetime1">
              <a:rPr lang="en-US" smtClean="0"/>
              <a:pPr>
                <a:defRPr/>
              </a:pPr>
              <a:t>12/4/2012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295F333-2B0A-4484-9C62-0F63BAECDE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457200" y="1981200"/>
            <a:ext cx="7772400" cy="2209800"/>
          </a:xfrm>
        </p:spPr>
        <p:txBody>
          <a:bodyPr/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Multi-Robot Perimeter Patrol in Adversarial Settings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i-FI" sz="1800" dirty="0" smtClean="0">
                <a:latin typeface="Times New Roman" pitchFamily="18" charset="0"/>
                <a:cs typeface="Times New Roman" pitchFamily="18" charset="0"/>
              </a:rPr>
              <a:t>Noa Agmon, Sarit Kraus and Gal A. Kaminka</a:t>
            </a:r>
            <a:br>
              <a:rPr lang="fi-FI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Department of Computer Science</a:t>
            </a:r>
            <a:br>
              <a:rPr lang="en-US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Bar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Ilan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University, Israel  </a:t>
            </a:r>
            <a:br>
              <a:rPr lang="en-US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segaln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sarit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galk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}@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cs.biu.ac.il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200" i="1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600" i="1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600" i="1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Presenter: </a:t>
            </a:r>
            <a:r>
              <a:rPr lang="en-US" sz="26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Solomon 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Ayalew</a:t>
            </a:r>
            <a:r>
              <a:rPr lang="en-US" sz="26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9FA83C-3B56-404E-BE9A-C3B07C23206F}" type="datetime1">
              <a:rPr lang="en-US" smtClean="0"/>
              <a:pPr>
                <a:defRPr/>
              </a:pPr>
              <a:t>12/4/2012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5D44FE-6F6B-49FA-9B0D-CFACC362D26B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Cont.</a:t>
            </a:r>
            <a:endParaRPr lang="en-US" sz="3200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find optimal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baseline="-25000" dirty="0" err="1" smtClean="0">
                <a:latin typeface="Times New Roman" pitchFamily="18" charset="0"/>
                <a:cs typeface="Times New Roman" pitchFamily="18" charset="0"/>
              </a:rPr>
              <a:t>opt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such that the minimal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ppd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throughout the perimeter is maximized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61D644-E919-4EC3-81B4-946603414E6D}" type="datetime1">
              <a:rPr lang="en-US" smtClean="0"/>
              <a:pPr>
                <a:defRPr/>
              </a:pPr>
              <a:t>12/4/2012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DBCADD-FD08-4BE9-8218-3958594B63A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819400"/>
            <a:ext cx="5708316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z="32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Cont.</a:t>
            </a:r>
            <a:endParaRPr lang="en-US" sz="3200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229600" cy="49530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Lemma 1: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given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func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ppd</a:t>
            </a:r>
            <a:r>
              <a:rPr lang="en-US" sz="2800" b="1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(R</a:t>
            </a:r>
            <a:r>
              <a:rPr lang="en-US" sz="2800" b="1" i="1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for const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="1" i="1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@ segment s</a:t>
            </a:r>
            <a:r>
              <a:rPr lang="en-US" sz="2800" i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montoic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decreasing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func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>
              <a:buFont typeface="Wingdings" pitchFamily="2" charset="2"/>
              <a:buChar char="§"/>
            </a:pP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As distance b/n a robot &amp; a segment    probability of arriving in it during t time units decrease</a:t>
            </a:r>
          </a:p>
          <a:p>
            <a:pPr lvl="1">
              <a:buFont typeface="Wingdings" pitchFamily="2" charset="2"/>
              <a:buChar char="§"/>
            </a:pP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Lemma 2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: if distance between two consecutive robots is smaller, the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ppd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in each segment is higher &amp; vice versa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61D644-E919-4EC3-81B4-946603414E6D}" type="datetime1">
              <a:rPr lang="en-US" smtClean="0"/>
              <a:pPr>
                <a:defRPr/>
              </a:pPr>
              <a:t>12/4/2012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DBCADD-FD08-4BE9-8218-3958594B63A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rot="5400000" flipH="1" flipV="1">
            <a:off x="5563394" y="29710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Cont.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Lemma 3: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team of k mobile robots in mission maximizes minimal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ppd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if:</a:t>
            </a:r>
          </a:p>
          <a:p>
            <a:pPr>
              <a:buFont typeface="Wingdings" pitchFamily="2" charset="2"/>
              <a:buChar char="§"/>
            </a:pP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marL="971550" lvl="1" indent="-514350">
              <a:buFont typeface="+mj-lt"/>
              <a:buAutoNum type="alphaLcPeriod"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The time distance b/n every two consecutive robot is equal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The robots are coordinated: </a:t>
            </a:r>
          </a:p>
          <a:p>
            <a:pPr marL="1371600" lvl="2" indent="-514350">
              <a:buFont typeface="Wingdings" pitchFamily="2" charset="2"/>
              <a:buChar char="§"/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Move in the some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dxn</a:t>
            </a:r>
            <a:endParaRPr lang="en-US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marL="1371600" lvl="2" indent="-514350">
              <a:buFont typeface="Wingdings" pitchFamily="2" charset="2"/>
              <a:buChar char="§"/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All change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dxn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@ the some time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61D644-E919-4EC3-81B4-946603414E6D}" type="datetime1">
              <a:rPr lang="en-US" smtClean="0"/>
              <a:pPr>
                <a:defRPr/>
              </a:pPr>
              <a:t>12/4/2012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DBCADD-FD08-4BE9-8218-3958594B63A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Algorithm to find </a:t>
            </a:r>
            <a:r>
              <a:rPr lang="en-US" dirty="0" err="1" smtClean="0">
                <a:solidFill>
                  <a:srgbClr val="00B0F0"/>
                </a:solidFill>
              </a:rPr>
              <a:t>p</a:t>
            </a:r>
            <a:r>
              <a:rPr lang="en-US" baseline="-25000" dirty="0" err="1" smtClean="0">
                <a:solidFill>
                  <a:srgbClr val="00B0F0"/>
                </a:solidFill>
              </a:rPr>
              <a:t>opt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find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the detection probability in each segment</a:t>
            </a:r>
          </a:p>
          <a:p>
            <a:pPr>
              <a:buFont typeface="Wingdings" pitchFamily="2" charset="2"/>
              <a:buChar char="§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nd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manipulate  these equations to find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i="1" baseline="-25000" dirty="0" err="1" smtClean="0">
                <a:latin typeface="Times New Roman" pitchFamily="18" charset="0"/>
                <a:cs typeface="Times New Roman" pitchFamily="18" charset="0"/>
              </a:rPr>
              <a:t>opt</a:t>
            </a:r>
            <a:r>
              <a:rPr lang="en-US" sz="2800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maxmin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point)</a:t>
            </a:r>
          </a:p>
          <a:p>
            <a:pPr>
              <a:buFont typeface="Wingdings" pitchFamily="2" charset="2"/>
              <a:buChar char="§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Complexity of algorithm is in polynomial time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61D644-E919-4EC3-81B4-946603414E6D}" type="datetime1">
              <a:rPr lang="en-US" smtClean="0"/>
              <a:pPr>
                <a:defRPr/>
              </a:pPr>
              <a:t>12/4/2012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DBCADD-FD08-4BE9-8218-3958594B63A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Finding the equation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61D644-E919-4EC3-81B4-946603414E6D}" type="datetime1">
              <a:rPr lang="en-US" smtClean="0"/>
              <a:pPr>
                <a:defRPr/>
              </a:pPr>
              <a:t>12/4/2012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DBCADD-FD08-4BE9-8218-3958594B63A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1295401"/>
            <a:ext cx="5791200" cy="4797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Cont.</a:t>
            </a:r>
            <a:endParaRPr lang="en-US" sz="3200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 of reaching a certain state in time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is the sum of probabilities of reaching in state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b="1" i="1" baseline="-25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multiplied by p of being in state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b="1" i="1" baseline="-25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@ time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r-1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61D644-E919-4EC3-81B4-946603414E6D}" type="datetime1">
              <a:rPr lang="en-US" smtClean="0"/>
              <a:pPr>
                <a:defRPr/>
              </a:pPr>
              <a:t>12/4/2012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DBCADD-FD08-4BE9-8218-3958594B63A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Cont.</a:t>
            </a:r>
            <a:endParaRPr lang="en-US" sz="32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61D644-E919-4EC3-81B4-946603414E6D}" type="datetime1">
              <a:rPr lang="en-US" smtClean="0"/>
              <a:pPr>
                <a:defRPr/>
              </a:pPr>
              <a:t>12/4/2012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DBCADD-FD08-4BE9-8218-3958594B63A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219201"/>
            <a:ext cx="733586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Cont.</a:t>
            </a:r>
            <a:endParaRPr lang="en-US" sz="3200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Time complexity: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FindFunc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d.(2d+2).(t+1). Since t is bounded by d-1 &amp; d=N/k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complexity is O((N/k)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)</a:t>
            </a:r>
          </a:p>
          <a:p>
            <a:pPr lvl="1">
              <a:buFont typeface="Wingdings" pitchFamily="2" charset="2"/>
              <a:buChar char="§"/>
            </a:pPr>
            <a:endParaRPr lang="en-US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Next find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maxmin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point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Is the value that lies inside the intersection of the all integrals of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f</a:t>
            </a:r>
            <a:r>
              <a:rPr lang="en-US" sz="2400" b="1" i="1" baseline="-250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</a:t>
            </a:r>
            <a:endParaRPr lang="en-US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61D644-E919-4EC3-81B4-946603414E6D}" type="datetime1">
              <a:rPr lang="en-US" smtClean="0"/>
              <a:pPr>
                <a:defRPr/>
              </a:pPr>
              <a:t>12/4/2012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DBCADD-FD08-4BE9-8218-3958594B63A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Algorithm 2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61D644-E919-4EC3-81B4-946603414E6D}" type="datetime1">
              <a:rPr lang="en-US" smtClean="0"/>
              <a:pPr>
                <a:defRPr/>
              </a:pPr>
              <a:t>12/4/2012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DBCADD-FD08-4BE9-8218-3958594B63A8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89655" y="1828800"/>
            <a:ext cx="7170574" cy="4038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Result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61D644-E919-4EC3-81B4-946603414E6D}" type="datetime1">
              <a:rPr lang="en-US" smtClean="0"/>
              <a:pPr>
                <a:defRPr/>
              </a:pPr>
              <a:t>12/4/2012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DBCADD-FD08-4BE9-8218-3958594B63A8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371600"/>
            <a:ext cx="4191000" cy="245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3429000"/>
            <a:ext cx="4344888" cy="2533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Introduction</a:t>
            </a:r>
            <a:endParaRPr lang="en-US" sz="3200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76800"/>
          </a:xfrm>
        </p:spPr>
        <p:txBody>
          <a:bodyPr/>
          <a:lstStyle/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Multi robot patrol in a closed area with the existence of an adversary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Traditional approach is Visit the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area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frequently</a:t>
            </a:r>
            <a:endParaRPr lang="en-US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If robots move in a deterministic way: Penetration is easy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1D5037-C40A-4E53-B479-DB1A379C6889}" type="datetime1">
              <a:rPr lang="en-US" smtClean="0"/>
              <a:pPr>
                <a:defRPr/>
              </a:pPr>
              <a:t>12/4/2012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DBCADD-FD08-4BE9-8218-3958594B63A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Cont.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61D644-E919-4EC3-81B4-946603414E6D}" type="datetime1">
              <a:rPr lang="en-US" smtClean="0"/>
              <a:pPr>
                <a:defRPr/>
              </a:pPr>
              <a:t>12/4/2012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DBCADD-FD08-4BE9-8218-3958594B63A8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84474" y="1600200"/>
            <a:ext cx="6975051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Cont.</a:t>
            </a:r>
            <a:endParaRPr lang="en-US" sz="3200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61D644-E919-4EC3-81B4-946603414E6D}" type="datetime1">
              <a:rPr lang="en-US" smtClean="0"/>
              <a:pPr>
                <a:defRPr/>
              </a:pPr>
              <a:t>12/5/2012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DBCADD-FD08-4BE9-8218-3958594B63A8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32807" y="1600200"/>
            <a:ext cx="6478385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Conclusion and future work</a:t>
            </a:r>
            <a:endParaRPr lang="en-US" sz="3200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Non- deterministic algorithm under strong adversary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Polynomial time complexity</a:t>
            </a:r>
          </a:p>
          <a:p>
            <a:pPr>
              <a:buFont typeface="Wingdings" pitchFamily="2" charset="2"/>
              <a:buChar char="§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Continuous case rather than discrete model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More realistic movement models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With arbitrary tuning time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61D644-E919-4EC3-81B4-946603414E6D}" type="datetime1">
              <a:rPr lang="en-US" smtClean="0"/>
              <a:pPr>
                <a:defRPr/>
              </a:pPr>
              <a:t>12/4/2012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DBCADD-FD08-4BE9-8218-3958594B63A8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Cont.</a:t>
            </a:r>
            <a:endParaRPr lang="en-US" sz="3200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Other adversarial models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Case of unknown adversary similar to Bayesian games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Adopt this algorithm in other domains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e.g.  Area patrol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61D644-E919-4EC3-81B4-946603414E6D}" type="datetime1">
              <a:rPr lang="en-US" smtClean="0"/>
              <a:pPr>
                <a:defRPr/>
              </a:pPr>
              <a:t>12/4/2012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DBCADD-FD08-4BE9-8218-3958594B63A8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15000" dirty="0" smtClean="0">
                <a:solidFill>
                  <a:srgbClr val="00B050"/>
                </a:solidFill>
              </a:rPr>
              <a:t>?</a:t>
            </a:r>
            <a:endParaRPr lang="en-US" sz="15000" dirty="0">
              <a:solidFill>
                <a:srgbClr val="00B05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D132C1-589C-430E-982B-3EA6C03EE712}" type="datetime1">
              <a:rPr lang="en-US" smtClean="0"/>
              <a:pPr>
                <a:defRPr/>
              </a:pPr>
              <a:t>12/4/2012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DBCADD-FD08-4BE9-8218-3958594B63A8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Introduction cont.</a:t>
            </a:r>
            <a:endParaRPr lang="en-US" sz="3200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itchFamily="2" charset="2"/>
              <a:buChar char="§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This paper:- Non deterministic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Algorithm for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 team of Homogenous patrol robots</a:t>
            </a:r>
          </a:p>
          <a:p>
            <a:pPr lvl="2">
              <a:buFont typeface="Wingdings" pitchFamily="2" charset="2"/>
              <a:buChar char="§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Divide the perimeter in to segments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robot monitors 1 segment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per unit time cycle</a:t>
            </a:r>
          </a:p>
          <a:p>
            <a:pPr lvl="2"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robot @ segment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have 3 choices </a:t>
            </a:r>
          </a:p>
          <a:p>
            <a:pPr lvl="3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Go to segment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i-1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i+1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or stay there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2">
              <a:buFont typeface="Wingdings" pitchFamily="2" charset="2"/>
              <a:buChar char="§"/>
            </a:pP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D9B4C4-E228-40B9-8D49-A93BE9878EF0}" type="datetime1">
              <a:rPr lang="en-US" smtClean="0"/>
              <a:pPr>
                <a:defRPr/>
              </a:pPr>
              <a:t>12/4/2012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DBCADD-FD08-4BE9-8218-3958594B63A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Movement models</a:t>
            </a:r>
            <a:endParaRPr lang="en-US" sz="32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495800"/>
          </a:xfrm>
        </p:spPr>
        <p:txBody>
          <a:bodyPr/>
          <a:lstStyle/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 movement models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DZCP : Directional Zero Cost Patrol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BMP : Bidirectional Movement Patrol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DCP : Directional Costly-Turn Patrol</a:t>
            </a:r>
          </a:p>
          <a:p>
            <a:pPr marL="1371600" lvl="2" indent="-45720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1371600" lvl="2" indent="-45720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93715A-AD7F-4A86-9F71-5E21A2CBCA36}" type="datetime1">
              <a:rPr lang="en-US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12/4/2012</a:t>
            </a:fld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DBCADD-FD08-4BE9-8218-3958594B63A8}" type="slidenum">
              <a:rPr lang="en-US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4</a:t>
            </a:fld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399" y="3050780"/>
            <a:ext cx="5353541" cy="3273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Adversarial model</a:t>
            </a:r>
            <a:endParaRPr lang="en-US" sz="3200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5A5E65-426A-4142-A166-986798C0031C}" type="datetime1">
              <a:rPr lang="en-US" smtClean="0"/>
              <a:pPr>
                <a:defRPr/>
              </a:pPr>
              <a:t>12/4/2012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DBCADD-FD08-4BE9-8218-3958594B63A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lvl="2" indent="-342900"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Adversarial model</a:t>
            </a:r>
          </a:p>
          <a:p>
            <a:pPr marL="1200150" lvl="3" indent="-342900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adversary is strong (has full knowledge of the system)</a:t>
            </a:r>
          </a:p>
          <a:p>
            <a:pPr marL="1200150" lvl="3" indent="-342900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Know the patrol scheme</a:t>
            </a:r>
          </a:p>
          <a:p>
            <a:pPr marL="1657350" lvl="4" indent="-342900">
              <a:buFont typeface="Wingdings" pitchFamily="2" charset="2"/>
              <a:buChar char="§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1771650" lvl="4" indent="-45720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# of robots, distance between them, their current position</a:t>
            </a:r>
          </a:p>
          <a:p>
            <a:pPr marL="1771650" lvl="4" indent="-45720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Movement model of robots &amp; characterization of their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movement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1314450" lvl="3" indent="-457200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Can be learned by</a:t>
            </a:r>
          </a:p>
          <a:p>
            <a:pPr marL="1771650" lvl="4" indent="-457200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observing for sufficiently long time</a:t>
            </a:r>
          </a:p>
          <a:p>
            <a:pPr marL="1771650" lvl="4" indent="-457200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Assume worst case scenario </a:t>
            </a:r>
          </a:p>
          <a:p>
            <a:pPr marL="742950" lvl="2" indent="-342900">
              <a:buFont typeface="Wingdings" pitchFamily="2" charset="2"/>
              <a:buChar char="§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Goal</a:t>
            </a:r>
            <a:endParaRPr lang="en-US" sz="3200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495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Robots are responsible for detection not handling </a:t>
            </a:r>
          </a:p>
          <a:p>
            <a:pPr marL="914400" lvl="1" indent="-514350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Multiple penetration is the some as single penetration</a:t>
            </a:r>
          </a:p>
          <a:p>
            <a:pPr marL="914400" lvl="1" indent="-514350">
              <a:buFont typeface="Wingdings" pitchFamily="2" charset="2"/>
              <a:buChar char="§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Adversary tries to penetrate @ the weakest spot in the cycle</a:t>
            </a:r>
          </a:p>
          <a:p>
            <a:pPr marL="514350" indent="-514350">
              <a:buFont typeface="Wingdings" pitchFamily="2" charset="2"/>
              <a:buChar char="§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Wingdings" pitchFamily="2" charset="2"/>
              <a:buChar char="§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Main goal: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Find a patrol algorithm that maximizes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penetration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detection in the weakest spot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35D4FD-06B3-4DED-A0A4-EE77C1FA320F}" type="datetime1">
              <a:rPr lang="en-US" smtClean="0"/>
              <a:pPr>
                <a:defRPr/>
              </a:pPr>
              <a:t>12/4/2012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DBCADD-FD08-4BE9-8218-3958594B63A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Algorithm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Algorithm is characterized by a probability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p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could be 1  =&gt;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deterministic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0 &lt;=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p &lt;= 1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§"/>
            </a:pPr>
            <a:endParaRPr lang="en-US" b="1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CB4EA3-9AFB-4CA8-90B0-F5EC5F1C612C}" type="datetime1">
              <a:rPr lang="en-US" smtClean="0"/>
              <a:pPr>
                <a:defRPr/>
              </a:pPr>
              <a:t>12/4/2012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DBCADD-FD08-4BE9-8218-3958594B63A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Border Penetration Detection (BPD) problem</a:t>
            </a:r>
            <a:endParaRPr lang="en-US" sz="3200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600"/>
          </a:xfrm>
        </p:spPr>
        <p:txBody>
          <a:bodyPr/>
          <a:lstStyle/>
          <a:p>
            <a:pPr lvl="1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Given	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Circular fence of length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divided in to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segments</a:t>
            </a:r>
          </a:p>
          <a:p>
            <a:pPr lvl="2">
              <a:buFont typeface="Wingdings" pitchFamily="2" charset="2"/>
              <a:buChar char="§"/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robots uniformly distributed with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distance</a:t>
            </a:r>
          </a:p>
          <a:p>
            <a:pPr lvl="2">
              <a:buFont typeface="Wingdings" pitchFamily="2" charset="2"/>
              <a:buChar char="§"/>
            </a:pP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pPr lvl="3">
              <a:buFont typeface="Wingdings" pitchFamily="2" charset="2"/>
              <a:buChar char="§"/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d = N/k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Assume : it takes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time units for the adversary to penetrate</a:t>
            </a:r>
          </a:p>
          <a:p>
            <a:pPr lvl="2">
              <a:buFont typeface="Wingdings" pitchFamily="2" charset="2"/>
              <a:buChar char="§"/>
            </a:pPr>
            <a:endParaRPr lang="en-US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3758CB-E246-4447-BB65-429CB1BD35A0}" type="datetime1">
              <a:rPr lang="en-US" smtClean="0"/>
              <a:pPr>
                <a:defRPr/>
              </a:pPr>
              <a:t>12/4/2012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DBCADD-FD08-4BE9-8218-3958594B63A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cont.</a:t>
            </a:r>
            <a:endParaRPr lang="en-US" sz="3200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5720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let 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(p)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ppd</a:t>
            </a:r>
            <a:r>
              <a:rPr lang="en-US" sz="28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i="1" baseline="-25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, 1 ≤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≤ d −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>
              <a:buFont typeface="Wingdings" pitchFamily="2" charset="2"/>
              <a:buChar char="§"/>
            </a:pP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pd</a:t>
            </a:r>
            <a:r>
              <a:rPr lang="en-US" sz="2800" b="1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b="1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probability of penetration detection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Probability that a segment will be visited at least ones during t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time units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aseline="-25000" dirty="0" smtClean="0"/>
          </a:p>
          <a:p>
            <a:endParaRPr lang="en-US" baseline="-25000" dirty="0" smtClean="0"/>
          </a:p>
          <a:p>
            <a:endParaRPr lang="en-US" baseline="-25000" dirty="0" smtClean="0"/>
          </a:p>
          <a:p>
            <a:pPr lvl="1">
              <a:buFont typeface="Wingdings" pitchFamily="2" charset="2"/>
              <a:buChar char="§"/>
            </a:pPr>
            <a:endParaRPr lang="en-US" baseline="-25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1BF48C-3B64-4F92-B370-26E6644478CF}" type="datetime1">
              <a:rPr lang="en-US" smtClean="0"/>
              <a:pPr>
                <a:defRPr/>
              </a:pPr>
              <a:t>12/4/2012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DBCADD-FD08-4BE9-8218-3958594B63A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-Temp1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Tech-Temp10</Template>
  <TotalTime>2074</TotalTime>
  <Words>619</Words>
  <Application>Microsoft Office PowerPoint</Application>
  <PresentationFormat>On-screen Show (4:3)</PresentationFormat>
  <Paragraphs>162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Tech-Temp10</vt:lpstr>
      <vt:lpstr>Multi-Robot Perimeter Patrol in Adversarial Settings  Noa Agmon, Sarit Kraus and Gal A. Kaminka Department of Computer Science Bar Ilan University, Israel   {segaln, sarit, galk}@cs.biu.ac.il    </vt:lpstr>
      <vt:lpstr>Introduction</vt:lpstr>
      <vt:lpstr>Introduction cont.</vt:lpstr>
      <vt:lpstr>Movement models</vt:lpstr>
      <vt:lpstr>Adversarial model</vt:lpstr>
      <vt:lpstr>Goal</vt:lpstr>
      <vt:lpstr>Algorithm</vt:lpstr>
      <vt:lpstr>Border Penetration Detection (BPD) problem</vt:lpstr>
      <vt:lpstr> cont.</vt:lpstr>
      <vt:lpstr>Cont.</vt:lpstr>
      <vt:lpstr>Cont.</vt:lpstr>
      <vt:lpstr>Cont.</vt:lpstr>
      <vt:lpstr>Algorithm to find popt</vt:lpstr>
      <vt:lpstr>Finding the equation</vt:lpstr>
      <vt:lpstr>Cont.</vt:lpstr>
      <vt:lpstr>Cont.</vt:lpstr>
      <vt:lpstr>Cont.</vt:lpstr>
      <vt:lpstr>Algorithm 2</vt:lpstr>
      <vt:lpstr>Result</vt:lpstr>
      <vt:lpstr>Cont.</vt:lpstr>
      <vt:lpstr>Cont.</vt:lpstr>
      <vt:lpstr>Conclusion and future work</vt:lpstr>
      <vt:lpstr>Cont.</vt:lpstr>
      <vt:lpstr>.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Secure Localization: Location Verification and detection of Malicious nodes in WSN</dc:title>
  <dc:creator>solxget</dc:creator>
  <cp:lastModifiedBy>solxget</cp:lastModifiedBy>
  <cp:revision>172</cp:revision>
  <dcterms:created xsi:type="dcterms:W3CDTF">2012-03-06T00:11:06Z</dcterms:created>
  <dcterms:modified xsi:type="dcterms:W3CDTF">2012-12-05T08:24:36Z</dcterms:modified>
</cp:coreProperties>
</file>