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2"/>
  </p:sldMasterIdLst>
  <p:notesMasterIdLst>
    <p:notesMasterId r:id="rId26"/>
  </p:notesMasterIdLst>
  <p:handoutMasterIdLst>
    <p:handoutMasterId r:id="rId27"/>
  </p:handoutMasterIdLst>
  <p:sldIdLst>
    <p:sldId id="257" r:id="rId3"/>
    <p:sldId id="268" r:id="rId4"/>
    <p:sldId id="267" r:id="rId5"/>
    <p:sldId id="285" r:id="rId6"/>
    <p:sldId id="286" r:id="rId7"/>
    <p:sldId id="287" r:id="rId8"/>
    <p:sldId id="288" r:id="rId9"/>
    <p:sldId id="269" r:id="rId10"/>
    <p:sldId id="270" r:id="rId11"/>
    <p:sldId id="271" r:id="rId12"/>
    <p:sldId id="272" r:id="rId13"/>
    <p:sldId id="273" r:id="rId14"/>
    <p:sldId id="274" r:id="rId15"/>
    <p:sldId id="275" r:id="rId16"/>
    <p:sldId id="276" r:id="rId17"/>
    <p:sldId id="277" r:id="rId18"/>
    <p:sldId id="278" r:id="rId19"/>
    <p:sldId id="279" r:id="rId20"/>
    <p:sldId id="280" r:id="rId21"/>
    <p:sldId id="281" r:id="rId22"/>
    <p:sldId id="282" r:id="rId23"/>
    <p:sldId id="283" r:id="rId24"/>
    <p:sldId id="284" r:id="rId25"/>
  </p:sldIdLst>
  <p:sldSz cx="12188825" cy="6858000"/>
  <p:notesSz cx="6858000" cy="9144000"/>
  <p:defaultTextStyle>
    <a:defPPr>
      <a:defRPr lang="en-US"/>
    </a:defPPr>
    <a:lvl1pPr marL="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5" pos="383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81" d="100"/>
          <a:sy n="81" d="100"/>
        </p:scale>
        <p:origin x="-264" y="204"/>
      </p:cViewPr>
      <p:guideLst>
        <p:guide orient="horz" pos="2160"/>
        <p:guide pos="383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63" d="100"/>
          <a:sy n="63" d="100"/>
        </p:scale>
        <p:origin x="2838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5B4EDC-59C0-49C7-8ADA-5A781B329E02}" type="datetimeFigureOut">
              <a:rPr lang="en-US"/>
              <a:t>12/1/2012</a:t>
            </a:fld>
            <a:endParaRPr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429053-DC2A-4342-ADD4-2FD729D91E2C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2320457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D8D46A-B586-417D-BFBD-8C8FE0AAF762}" type="datetimeFigureOut">
              <a:rPr lang="en-US"/>
              <a:t>12/1/2012</a:t>
            </a:fld>
            <a:endParaRPr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BA5BD7-F043-4D1B-AA17-CD412FC534DE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767057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diagonals"/>
          <p:cNvGrpSpPr/>
          <p:nvPr/>
        </p:nvGrpSpPr>
        <p:grpSpPr>
          <a:xfrm>
            <a:off x="7516443" y="4145281"/>
            <a:ext cx="4686117" cy="2731407"/>
            <a:chOff x="5638800" y="3108960"/>
            <a:chExt cx="3515503" cy="2048555"/>
          </a:xfrm>
        </p:grpSpPr>
        <p:cxnSp>
          <p:nvCxnSpPr>
            <p:cNvPr id="14" name="Straight Connector 13"/>
            <p:cNvCxnSpPr/>
            <p:nvPr/>
          </p:nvCxnSpPr>
          <p:spPr>
            <a:xfrm flipV="1">
              <a:off x="5638800" y="3108960"/>
              <a:ext cx="3515503" cy="2037116"/>
            </a:xfrm>
            <a:prstGeom prst="line">
              <a:avLst/>
            </a:prstGeom>
            <a:noFill/>
            <a:ln w="38100">
              <a:gradFill>
                <a:gsLst>
                  <a:gs pos="50000">
                    <a:schemeClr val="accent1">
                      <a:lumMod val="75000"/>
                    </a:schemeClr>
                  </a:gs>
                  <a:gs pos="0">
                    <a:schemeClr val="accent1"/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flipV="1">
              <a:off x="6004643" y="3333750"/>
              <a:ext cx="3149660" cy="1823765"/>
            </a:xfrm>
            <a:prstGeom prst="line">
              <a:avLst/>
            </a:prstGeom>
            <a:noFill/>
            <a:ln w="28575">
              <a:gradFill>
                <a:gsLst>
                  <a:gs pos="0">
                    <a:schemeClr val="accent1">
                      <a:lumMod val="75000"/>
                    </a:schemeClr>
                  </a:gs>
                  <a:gs pos="50000">
                    <a:schemeClr val="accent1">
                      <a:lumMod val="75000"/>
                    </a:schemeClr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V="1">
              <a:off x="6388342" y="3549891"/>
              <a:ext cx="2765961" cy="1600149"/>
            </a:xfrm>
            <a:prstGeom prst="line">
              <a:avLst/>
            </a:prstGeom>
            <a:noFill/>
            <a:ln w="25400">
              <a:gradFill>
                <a:gsLst>
                  <a:gs pos="0">
                    <a:schemeClr val="accent1">
                      <a:lumMod val="50000"/>
                    </a:schemeClr>
                  </a:gs>
                  <a:gs pos="100000">
                    <a:schemeClr val="accent1">
                      <a:lumMod val="75000"/>
                    </a:schemeClr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grpSp>
        <p:nvGrpSpPr>
          <p:cNvPr id="12" name="bottom lines"/>
          <p:cNvGrpSpPr/>
          <p:nvPr/>
        </p:nvGrpSpPr>
        <p:grpSpPr>
          <a:xfrm>
            <a:off x="-8916" y="6057149"/>
            <a:ext cx="5498726" cy="820207"/>
            <a:chOff x="-6689" y="4553748"/>
            <a:chExt cx="4125119" cy="615155"/>
          </a:xfrm>
        </p:grpSpPr>
        <p:sp>
          <p:nvSpPr>
            <p:cNvPr id="9" name="Freeform 8"/>
            <p:cNvSpPr/>
            <p:nvPr/>
          </p:nvSpPr>
          <p:spPr>
            <a:xfrm rot="16200000">
              <a:off x="1754302" y="2802395"/>
              <a:ext cx="612775" cy="4115481"/>
            </a:xfrm>
            <a:custGeom>
              <a:avLst/>
              <a:gdLst>
                <a:gd name="connsiteX0" fmla="*/ 0 w 603250"/>
                <a:gd name="connsiteY0" fmla="*/ 3905250 h 3905250"/>
                <a:gd name="connsiteX1" fmla="*/ 603250 w 603250"/>
                <a:gd name="connsiteY1" fmla="*/ 2984500 h 3905250"/>
                <a:gd name="connsiteX2" fmla="*/ 603250 w 603250"/>
                <a:gd name="connsiteY2" fmla="*/ 0 h 3905250"/>
                <a:gd name="connsiteX0" fmla="*/ 0 w 612775"/>
                <a:gd name="connsiteY0" fmla="*/ 3919538 h 3919538"/>
                <a:gd name="connsiteX1" fmla="*/ 612775 w 612775"/>
                <a:gd name="connsiteY1" fmla="*/ 2984500 h 3919538"/>
                <a:gd name="connsiteX2" fmla="*/ 612775 w 612775"/>
                <a:gd name="connsiteY2" fmla="*/ 0 h 3919538"/>
                <a:gd name="connsiteX0" fmla="*/ 0 w 612775"/>
                <a:gd name="connsiteY0" fmla="*/ 4115481 h 4115481"/>
                <a:gd name="connsiteX1" fmla="*/ 612775 w 612775"/>
                <a:gd name="connsiteY1" fmla="*/ 3180443 h 4115481"/>
                <a:gd name="connsiteX2" fmla="*/ 612775 w 612775"/>
                <a:gd name="connsiteY2" fmla="*/ 0 h 4115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12775" h="4115481">
                  <a:moveTo>
                    <a:pt x="0" y="4115481"/>
                  </a:moveTo>
                  <a:lnTo>
                    <a:pt x="612775" y="3180443"/>
                  </a:lnTo>
                  <a:lnTo>
                    <a:pt x="612775" y="0"/>
                  </a:lnTo>
                </a:path>
              </a:pathLst>
            </a:custGeom>
            <a:noFill/>
            <a:ln w="38100">
              <a:gradFill>
                <a:gsLst>
                  <a:gs pos="50000">
                    <a:schemeClr val="accent1">
                      <a:lumMod val="75000"/>
                    </a:schemeClr>
                  </a:gs>
                  <a:gs pos="0">
                    <a:schemeClr val="accent1"/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dirty="0"/>
            </a:p>
          </p:txBody>
        </p:sp>
        <p:sp>
          <p:nvSpPr>
            <p:cNvPr id="10" name="Freeform 9"/>
            <p:cNvSpPr/>
            <p:nvPr/>
          </p:nvSpPr>
          <p:spPr>
            <a:xfrm rot="16200000">
              <a:off x="1604659" y="3152814"/>
              <a:ext cx="410751" cy="3621427"/>
            </a:xfrm>
            <a:custGeom>
              <a:avLst/>
              <a:gdLst>
                <a:gd name="connsiteX0" fmla="*/ 0 w 603250"/>
                <a:gd name="connsiteY0" fmla="*/ 3905250 h 3905250"/>
                <a:gd name="connsiteX1" fmla="*/ 603250 w 603250"/>
                <a:gd name="connsiteY1" fmla="*/ 2984500 h 3905250"/>
                <a:gd name="connsiteX2" fmla="*/ 603250 w 603250"/>
                <a:gd name="connsiteY2" fmla="*/ 0 h 3905250"/>
                <a:gd name="connsiteX0" fmla="*/ 0 w 612775"/>
                <a:gd name="connsiteY0" fmla="*/ 3919538 h 3919538"/>
                <a:gd name="connsiteX1" fmla="*/ 612775 w 612775"/>
                <a:gd name="connsiteY1" fmla="*/ 2984500 h 3919538"/>
                <a:gd name="connsiteX2" fmla="*/ 612775 w 612775"/>
                <a:gd name="connsiteY2" fmla="*/ 0 h 3919538"/>
                <a:gd name="connsiteX0" fmla="*/ 0 w 612775"/>
                <a:gd name="connsiteY0" fmla="*/ 3919538 h 3919538"/>
                <a:gd name="connsiteX1" fmla="*/ 202024 w 612775"/>
                <a:gd name="connsiteY1" fmla="*/ 3607676 h 3919538"/>
                <a:gd name="connsiteX2" fmla="*/ 612775 w 612775"/>
                <a:gd name="connsiteY2" fmla="*/ 2984500 h 3919538"/>
                <a:gd name="connsiteX3" fmla="*/ 612775 w 612775"/>
                <a:gd name="connsiteY3" fmla="*/ 0 h 3919538"/>
                <a:gd name="connsiteX0" fmla="*/ 0 w 410751"/>
                <a:gd name="connsiteY0" fmla="*/ 3607676 h 3607676"/>
                <a:gd name="connsiteX1" fmla="*/ 410751 w 410751"/>
                <a:gd name="connsiteY1" fmla="*/ 2984500 h 3607676"/>
                <a:gd name="connsiteX2" fmla="*/ 410751 w 410751"/>
                <a:gd name="connsiteY2" fmla="*/ 0 h 3607676"/>
                <a:gd name="connsiteX0" fmla="*/ 0 w 410751"/>
                <a:gd name="connsiteY0" fmla="*/ 3607676 h 3607676"/>
                <a:gd name="connsiteX1" fmla="*/ 410751 w 410751"/>
                <a:gd name="connsiteY1" fmla="*/ 2984500 h 3607676"/>
                <a:gd name="connsiteX2" fmla="*/ 409575 w 410751"/>
                <a:gd name="connsiteY2" fmla="*/ 185820 h 3607676"/>
                <a:gd name="connsiteX3" fmla="*/ 410751 w 410751"/>
                <a:gd name="connsiteY3" fmla="*/ 0 h 3607676"/>
                <a:gd name="connsiteX0" fmla="*/ 0 w 410751"/>
                <a:gd name="connsiteY0" fmla="*/ 3421856 h 3421856"/>
                <a:gd name="connsiteX1" fmla="*/ 410751 w 410751"/>
                <a:gd name="connsiteY1" fmla="*/ 2798680 h 3421856"/>
                <a:gd name="connsiteX2" fmla="*/ 409575 w 410751"/>
                <a:gd name="connsiteY2" fmla="*/ 0 h 3421856"/>
                <a:gd name="connsiteX0" fmla="*/ 0 w 410751"/>
                <a:gd name="connsiteY0" fmla="*/ 3614170 h 3614170"/>
                <a:gd name="connsiteX1" fmla="*/ 410751 w 410751"/>
                <a:gd name="connsiteY1" fmla="*/ 2990994 h 3614170"/>
                <a:gd name="connsiteX2" fmla="*/ 405947 w 410751"/>
                <a:gd name="connsiteY2" fmla="*/ 0 h 3614170"/>
                <a:gd name="connsiteX0" fmla="*/ 0 w 410751"/>
                <a:gd name="connsiteY0" fmla="*/ 3621427 h 3621427"/>
                <a:gd name="connsiteX1" fmla="*/ 410751 w 410751"/>
                <a:gd name="connsiteY1" fmla="*/ 2998251 h 3621427"/>
                <a:gd name="connsiteX2" fmla="*/ 405947 w 410751"/>
                <a:gd name="connsiteY2" fmla="*/ 0 h 36214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10751" h="3621427">
                  <a:moveTo>
                    <a:pt x="0" y="3621427"/>
                  </a:moveTo>
                  <a:lnTo>
                    <a:pt x="410751" y="2998251"/>
                  </a:lnTo>
                  <a:cubicBezTo>
                    <a:pt x="410359" y="2065358"/>
                    <a:pt x="406339" y="932893"/>
                    <a:pt x="405947" y="0"/>
                  </a:cubicBezTo>
                </a:path>
              </a:pathLst>
            </a:custGeom>
            <a:noFill/>
            <a:ln w="28575">
              <a:gradFill>
                <a:gsLst>
                  <a:gs pos="0">
                    <a:schemeClr val="accent1">
                      <a:lumMod val="75000"/>
                    </a:schemeClr>
                  </a:gs>
                  <a:gs pos="50000">
                    <a:schemeClr val="accent1">
                      <a:lumMod val="75000"/>
                    </a:schemeClr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dirty="0"/>
            </a:p>
          </p:txBody>
        </p:sp>
        <p:sp>
          <p:nvSpPr>
            <p:cNvPr id="11" name="Freeform 10"/>
            <p:cNvSpPr/>
            <p:nvPr/>
          </p:nvSpPr>
          <p:spPr>
            <a:xfrm rot="16200000">
              <a:off x="1462308" y="3453376"/>
              <a:ext cx="241768" cy="3179761"/>
            </a:xfrm>
            <a:custGeom>
              <a:avLst/>
              <a:gdLst>
                <a:gd name="connsiteX0" fmla="*/ 0 w 603250"/>
                <a:gd name="connsiteY0" fmla="*/ 3905250 h 3905250"/>
                <a:gd name="connsiteX1" fmla="*/ 603250 w 603250"/>
                <a:gd name="connsiteY1" fmla="*/ 2984500 h 3905250"/>
                <a:gd name="connsiteX2" fmla="*/ 603250 w 603250"/>
                <a:gd name="connsiteY2" fmla="*/ 0 h 3905250"/>
                <a:gd name="connsiteX0" fmla="*/ 0 w 612775"/>
                <a:gd name="connsiteY0" fmla="*/ 3919538 h 3919538"/>
                <a:gd name="connsiteX1" fmla="*/ 612775 w 612775"/>
                <a:gd name="connsiteY1" fmla="*/ 2984500 h 3919538"/>
                <a:gd name="connsiteX2" fmla="*/ 612775 w 612775"/>
                <a:gd name="connsiteY2" fmla="*/ 0 h 3919538"/>
                <a:gd name="connsiteX0" fmla="*/ 0 w 612775"/>
                <a:gd name="connsiteY0" fmla="*/ 3919538 h 3919538"/>
                <a:gd name="connsiteX1" fmla="*/ 373856 w 612775"/>
                <a:gd name="connsiteY1" fmla="*/ 3344891 h 3919538"/>
                <a:gd name="connsiteX2" fmla="*/ 612775 w 612775"/>
                <a:gd name="connsiteY2" fmla="*/ 2984500 h 3919538"/>
                <a:gd name="connsiteX3" fmla="*/ 612775 w 612775"/>
                <a:gd name="connsiteY3" fmla="*/ 0 h 3919538"/>
                <a:gd name="connsiteX0" fmla="*/ 0 w 238919"/>
                <a:gd name="connsiteY0" fmla="*/ 3344891 h 3344891"/>
                <a:gd name="connsiteX1" fmla="*/ 238919 w 238919"/>
                <a:gd name="connsiteY1" fmla="*/ 2984500 h 3344891"/>
                <a:gd name="connsiteX2" fmla="*/ 238919 w 238919"/>
                <a:gd name="connsiteY2" fmla="*/ 0 h 3344891"/>
                <a:gd name="connsiteX0" fmla="*/ 0 w 238919"/>
                <a:gd name="connsiteY0" fmla="*/ 3344891 h 3344891"/>
                <a:gd name="connsiteX1" fmla="*/ 238919 w 238919"/>
                <a:gd name="connsiteY1" fmla="*/ 2984500 h 3344891"/>
                <a:gd name="connsiteX2" fmla="*/ 238125 w 238919"/>
                <a:gd name="connsiteY2" fmla="*/ 368330 h 3344891"/>
                <a:gd name="connsiteX3" fmla="*/ 238919 w 238919"/>
                <a:gd name="connsiteY3" fmla="*/ 0 h 3344891"/>
                <a:gd name="connsiteX0" fmla="*/ 0 w 238919"/>
                <a:gd name="connsiteY0" fmla="*/ 2976561 h 2976561"/>
                <a:gd name="connsiteX1" fmla="*/ 238919 w 238919"/>
                <a:gd name="connsiteY1" fmla="*/ 2616170 h 2976561"/>
                <a:gd name="connsiteX2" fmla="*/ 238125 w 238919"/>
                <a:gd name="connsiteY2" fmla="*/ 0 h 2976561"/>
                <a:gd name="connsiteX0" fmla="*/ 0 w 241768"/>
                <a:gd name="connsiteY0" fmla="*/ 3179761 h 3179761"/>
                <a:gd name="connsiteX1" fmla="*/ 238919 w 241768"/>
                <a:gd name="connsiteY1" fmla="*/ 2819370 h 3179761"/>
                <a:gd name="connsiteX2" fmla="*/ 241754 w 241768"/>
                <a:gd name="connsiteY2" fmla="*/ 0 h 31797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1768" h="3179761">
                  <a:moveTo>
                    <a:pt x="0" y="3179761"/>
                  </a:moveTo>
                  <a:lnTo>
                    <a:pt x="238919" y="2819370"/>
                  </a:lnTo>
                  <a:cubicBezTo>
                    <a:pt x="238654" y="1947313"/>
                    <a:pt x="242019" y="872057"/>
                    <a:pt x="241754" y="0"/>
                  </a:cubicBezTo>
                </a:path>
              </a:pathLst>
            </a:custGeom>
            <a:noFill/>
            <a:ln w="25400">
              <a:gradFill>
                <a:gsLst>
                  <a:gs pos="0">
                    <a:schemeClr val="accent1">
                      <a:lumMod val="50000"/>
                    </a:schemeClr>
                  </a:gs>
                  <a:gs pos="100000">
                    <a:schemeClr val="accent1">
                      <a:lumMod val="75000"/>
                    </a:schemeClr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5176" y="584200"/>
            <a:ext cx="8735325" cy="2000251"/>
          </a:xfrm>
        </p:spPr>
        <p:txBody>
          <a:bodyPr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5176" y="2616200"/>
            <a:ext cx="8735325" cy="1752600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800" cap="all" spc="200" baseline="0">
                <a:solidFill>
                  <a:schemeClr val="accent1"/>
                </a:solidFill>
              </a:defRPr>
            </a:lvl1pPr>
            <a:lvl2pPr marL="6094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89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79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4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69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4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59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22" name="Date Placeholder 2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en-US"/>
              <a:t>12/1/2012</a:t>
            </a:fld>
            <a:endParaRPr dirty="0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847488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en-US"/>
              <a:t>12/1/2012</a:t>
            </a:fld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996675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6898" y="584200"/>
            <a:ext cx="2742486" cy="5588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8882" y="584200"/>
            <a:ext cx="7414869" cy="5588000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en-US"/>
              <a:t>12/1/2012</a:t>
            </a:fld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595886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en-US"/>
              <a:t>12/1/2012</a:t>
            </a:fld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406769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5177" y="2209801"/>
            <a:ext cx="8938472" cy="2764335"/>
          </a:xfrm>
        </p:spPr>
        <p:txBody>
          <a:bodyPr anchor="b">
            <a:normAutofit/>
          </a:bodyPr>
          <a:lstStyle>
            <a:lvl1pPr algn="l">
              <a:defRPr sz="54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5176" y="4951266"/>
            <a:ext cx="7069519" cy="1220933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2800" cap="all" spc="200" baseline="0">
                <a:solidFill>
                  <a:schemeClr val="accent1"/>
                </a:solidFill>
              </a:defRPr>
            </a:lvl1pPr>
            <a:lvl2pPr marL="609493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8987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82848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43797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304746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65696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26645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487594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en-US"/>
              <a:t>12/1/2012</a:t>
            </a:fld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/>
              <a:t>‹#›</a:t>
            </a:fld>
            <a:endParaRPr dirty="0"/>
          </a:p>
        </p:txBody>
      </p:sp>
      <p:grpSp>
        <p:nvGrpSpPr>
          <p:cNvPr id="11" name="diagonals"/>
          <p:cNvGrpSpPr/>
          <p:nvPr/>
        </p:nvGrpSpPr>
        <p:grpSpPr>
          <a:xfrm>
            <a:off x="7516443" y="4145281"/>
            <a:ext cx="4686117" cy="2731407"/>
            <a:chOff x="5638800" y="3108960"/>
            <a:chExt cx="3515503" cy="2048555"/>
          </a:xfrm>
        </p:grpSpPr>
        <p:cxnSp>
          <p:nvCxnSpPr>
            <p:cNvPr id="12" name="Straight Connector 11"/>
            <p:cNvCxnSpPr/>
            <p:nvPr/>
          </p:nvCxnSpPr>
          <p:spPr>
            <a:xfrm flipV="1">
              <a:off x="5638800" y="3108960"/>
              <a:ext cx="3515503" cy="2037116"/>
            </a:xfrm>
            <a:prstGeom prst="line">
              <a:avLst/>
            </a:prstGeom>
            <a:noFill/>
            <a:ln w="38100">
              <a:gradFill>
                <a:gsLst>
                  <a:gs pos="50000">
                    <a:schemeClr val="accent1">
                      <a:lumMod val="75000"/>
                    </a:schemeClr>
                  </a:gs>
                  <a:gs pos="0">
                    <a:schemeClr val="accent1"/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flipV="1">
              <a:off x="6004643" y="3333750"/>
              <a:ext cx="3149660" cy="1823765"/>
            </a:xfrm>
            <a:prstGeom prst="line">
              <a:avLst/>
            </a:prstGeom>
            <a:noFill/>
            <a:ln w="28575">
              <a:gradFill>
                <a:gsLst>
                  <a:gs pos="0">
                    <a:schemeClr val="accent1">
                      <a:lumMod val="75000"/>
                    </a:schemeClr>
                  </a:gs>
                  <a:gs pos="50000">
                    <a:schemeClr val="accent1">
                      <a:lumMod val="75000"/>
                    </a:schemeClr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flipV="1">
              <a:off x="6388342" y="3549891"/>
              <a:ext cx="2765961" cy="1600149"/>
            </a:xfrm>
            <a:prstGeom prst="line">
              <a:avLst/>
            </a:prstGeom>
            <a:noFill/>
            <a:ln w="25400">
              <a:gradFill>
                <a:gsLst>
                  <a:gs pos="0">
                    <a:schemeClr val="accent1">
                      <a:lumMod val="50000"/>
                    </a:schemeClr>
                  </a:gs>
                  <a:gs pos="100000">
                    <a:schemeClr val="accent1">
                      <a:lumMod val="75000"/>
                    </a:schemeClr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</p:spTree>
    <p:extLst>
      <p:ext uri="{BB962C8B-B14F-4D97-AF65-F5344CB8AC3E}">
        <p14:creationId xmlns:p14="http://schemas.microsoft.com/office/powerpoint/2010/main" val="3616330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18883" y="1706880"/>
            <a:ext cx="5078677" cy="446532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 baseline="0"/>
            </a:lvl8pPr>
            <a:lvl9pPr>
              <a:defRPr sz="20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0707" y="1706880"/>
            <a:ext cx="5078677" cy="446532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en-US"/>
              <a:t>12/1/2012</a:t>
            </a:fld>
            <a:endParaRPr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557647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8883" y="1701800"/>
            <a:ext cx="5082740" cy="91440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800" b="0" cap="all" spc="200" baseline="0">
                <a:solidFill>
                  <a:schemeClr val="accent1"/>
                </a:solidFill>
              </a:defRPr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3" indent="0">
              <a:buNone/>
              <a:defRPr sz="2100" b="1"/>
            </a:lvl5pPr>
            <a:lvl6pPr marL="3047467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18883" y="2717800"/>
            <a:ext cx="5078677" cy="3454400"/>
          </a:xfrm>
        </p:spPr>
        <p:txBody>
          <a:bodyPr>
            <a:no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 baseline="0"/>
            </a:lvl7pPr>
            <a:lvl8pPr>
              <a:defRPr sz="2000" baseline="0"/>
            </a:lvl8pPr>
            <a:lvl9pPr>
              <a:defRPr sz="20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96644" y="1701800"/>
            <a:ext cx="5082740" cy="91440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800" b="0" cap="all" spc="200" baseline="0">
                <a:solidFill>
                  <a:schemeClr val="accent1"/>
                </a:solidFill>
              </a:defRPr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3" indent="0">
              <a:buNone/>
              <a:defRPr sz="2100" b="1"/>
            </a:lvl5pPr>
            <a:lvl6pPr marL="3047467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00707" y="2717800"/>
            <a:ext cx="5078677" cy="3454400"/>
          </a:xfrm>
        </p:spPr>
        <p:txBody>
          <a:bodyPr>
            <a:no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 baseline="0"/>
            </a:lvl6pPr>
            <a:lvl7pPr>
              <a:defRPr sz="2000" baseline="0"/>
            </a:lvl7pPr>
            <a:lvl8pPr>
              <a:defRPr sz="2000" baseline="0"/>
            </a:lvl8pPr>
            <a:lvl9pPr>
              <a:defRPr sz="20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en-US"/>
              <a:t>12/1/2012</a:t>
            </a:fld>
            <a:endParaRPr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595381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en-US"/>
              <a:t>12/1/2012</a:t>
            </a:fld>
            <a:endParaRPr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515229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en-US"/>
              <a:t>12/1/2012</a:t>
            </a:fld>
            <a:endParaRPr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172478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8882" y="1701800"/>
            <a:ext cx="4062942" cy="2438400"/>
          </a:xfrm>
        </p:spPr>
        <p:txBody>
          <a:bodyPr anchor="b">
            <a:normAutofit/>
          </a:bodyPr>
          <a:lstStyle>
            <a:lvl1pPr algn="l">
              <a:defRPr sz="2800" b="0" cap="all" spc="200" baseline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84971" y="584200"/>
            <a:ext cx="6094413" cy="55880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 baseline="0"/>
            </a:lvl8pPr>
            <a:lvl9pPr>
              <a:defRPr sz="20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8882" y="4241800"/>
            <a:ext cx="4062942" cy="1930400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3" indent="0">
              <a:buNone/>
              <a:defRPr sz="1200"/>
            </a:lvl5pPr>
            <a:lvl6pPr marL="3047467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en-US"/>
              <a:t>12/1/2012</a:t>
            </a:fld>
            <a:endParaRPr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618139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8882" y="1701800"/>
            <a:ext cx="4062942" cy="2438400"/>
          </a:xfrm>
        </p:spPr>
        <p:txBody>
          <a:bodyPr anchor="b">
            <a:normAutofit/>
          </a:bodyPr>
          <a:lstStyle>
            <a:lvl1pPr algn="l">
              <a:defRPr sz="2800" b="0" cap="all" spc="200" baseline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484971" y="584200"/>
            <a:ext cx="6094413" cy="5588000"/>
          </a:xfrm>
          <a:ln w="12700">
            <a:solidFill>
              <a:schemeClr val="bg1">
                <a:lumMod val="75000"/>
                <a:lumOff val="25000"/>
              </a:schemeClr>
            </a:solidFill>
            <a:miter lim="800000"/>
          </a:ln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609493" indent="0">
              <a:buNone/>
              <a:defRPr sz="3700"/>
            </a:lvl2pPr>
            <a:lvl3pPr marL="1218987" indent="0">
              <a:buNone/>
              <a:defRPr sz="3200"/>
            </a:lvl3pPr>
            <a:lvl4pPr marL="1828480" indent="0">
              <a:buNone/>
              <a:defRPr sz="2700"/>
            </a:lvl4pPr>
            <a:lvl5pPr marL="2437973" indent="0">
              <a:buNone/>
              <a:defRPr sz="2700"/>
            </a:lvl5pPr>
            <a:lvl6pPr marL="3047467" indent="0">
              <a:buNone/>
              <a:defRPr sz="2700"/>
            </a:lvl6pPr>
            <a:lvl7pPr marL="3656960" indent="0">
              <a:buNone/>
              <a:defRPr sz="2700"/>
            </a:lvl7pPr>
            <a:lvl8pPr marL="4266453" indent="0">
              <a:buNone/>
              <a:defRPr sz="2700"/>
            </a:lvl8pPr>
            <a:lvl9pPr marL="4875947" indent="0">
              <a:buNone/>
              <a:defRPr sz="2700"/>
            </a:lvl9pPr>
          </a:lstStyle>
          <a:p>
            <a:r>
              <a:rPr lang="en-US" dirty="0" smtClean="0"/>
              <a:t>Click icon to add picture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8882" y="4241800"/>
            <a:ext cx="4062942" cy="1930400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3" indent="0">
              <a:buNone/>
              <a:defRPr sz="1200"/>
            </a:lvl5pPr>
            <a:lvl6pPr marL="3047467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en-US"/>
              <a:t>12/1/2012</a:t>
            </a:fld>
            <a:endParaRPr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223431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100000"/>
                <a:shade val="0"/>
                <a:satMod val="100000"/>
              </a:schemeClr>
            </a:gs>
            <a:gs pos="85000">
              <a:schemeClr val="bg2">
                <a:tint val="100000"/>
                <a:shade val="30000"/>
                <a:satMod val="100000"/>
              </a:schemeClr>
            </a:gs>
            <a:gs pos="100000">
              <a:schemeClr val="bg2">
                <a:shade val="60000"/>
                <a:satMod val="100000"/>
              </a:schemeClr>
            </a:gs>
          </a:gsLst>
          <a:lin ang="36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left lines"/>
          <p:cNvGrpSpPr/>
          <p:nvPr/>
        </p:nvGrpSpPr>
        <p:grpSpPr>
          <a:xfrm>
            <a:off x="-15870" y="-3174"/>
            <a:ext cx="819993" cy="5229225"/>
            <a:chOff x="-11906" y="-2381"/>
            <a:chExt cx="615155" cy="3921919"/>
          </a:xfrm>
        </p:grpSpPr>
        <p:sp>
          <p:nvSpPr>
            <p:cNvPr id="10" name="Freeform 9"/>
            <p:cNvSpPr/>
            <p:nvPr/>
          </p:nvSpPr>
          <p:spPr>
            <a:xfrm>
              <a:off x="-9526" y="0"/>
              <a:ext cx="612775" cy="3919538"/>
            </a:xfrm>
            <a:custGeom>
              <a:avLst/>
              <a:gdLst>
                <a:gd name="connsiteX0" fmla="*/ 0 w 603250"/>
                <a:gd name="connsiteY0" fmla="*/ 3905250 h 3905250"/>
                <a:gd name="connsiteX1" fmla="*/ 603250 w 603250"/>
                <a:gd name="connsiteY1" fmla="*/ 2984500 h 3905250"/>
                <a:gd name="connsiteX2" fmla="*/ 603250 w 603250"/>
                <a:gd name="connsiteY2" fmla="*/ 0 h 3905250"/>
                <a:gd name="connsiteX0" fmla="*/ 0 w 612775"/>
                <a:gd name="connsiteY0" fmla="*/ 3919538 h 3919538"/>
                <a:gd name="connsiteX1" fmla="*/ 612775 w 612775"/>
                <a:gd name="connsiteY1" fmla="*/ 2984500 h 3919538"/>
                <a:gd name="connsiteX2" fmla="*/ 612775 w 612775"/>
                <a:gd name="connsiteY2" fmla="*/ 0 h 39195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12775" h="3919538">
                  <a:moveTo>
                    <a:pt x="0" y="3919538"/>
                  </a:moveTo>
                  <a:lnTo>
                    <a:pt x="612775" y="2984500"/>
                  </a:lnTo>
                  <a:lnTo>
                    <a:pt x="612775" y="0"/>
                  </a:lnTo>
                </a:path>
              </a:pathLst>
            </a:custGeom>
            <a:noFill/>
            <a:ln w="38100">
              <a:gradFill>
                <a:gsLst>
                  <a:gs pos="50000">
                    <a:schemeClr val="accent1">
                      <a:lumMod val="75000"/>
                    </a:schemeClr>
                  </a:gs>
                  <a:gs pos="0">
                    <a:schemeClr val="accent1"/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-11906" y="0"/>
              <a:ext cx="410751" cy="3421856"/>
            </a:xfrm>
            <a:custGeom>
              <a:avLst/>
              <a:gdLst>
                <a:gd name="connsiteX0" fmla="*/ 0 w 603250"/>
                <a:gd name="connsiteY0" fmla="*/ 3905250 h 3905250"/>
                <a:gd name="connsiteX1" fmla="*/ 603250 w 603250"/>
                <a:gd name="connsiteY1" fmla="*/ 2984500 h 3905250"/>
                <a:gd name="connsiteX2" fmla="*/ 603250 w 603250"/>
                <a:gd name="connsiteY2" fmla="*/ 0 h 3905250"/>
                <a:gd name="connsiteX0" fmla="*/ 0 w 612775"/>
                <a:gd name="connsiteY0" fmla="*/ 3919538 h 3919538"/>
                <a:gd name="connsiteX1" fmla="*/ 612775 w 612775"/>
                <a:gd name="connsiteY1" fmla="*/ 2984500 h 3919538"/>
                <a:gd name="connsiteX2" fmla="*/ 612775 w 612775"/>
                <a:gd name="connsiteY2" fmla="*/ 0 h 3919538"/>
                <a:gd name="connsiteX0" fmla="*/ 0 w 612775"/>
                <a:gd name="connsiteY0" fmla="*/ 3919538 h 3919538"/>
                <a:gd name="connsiteX1" fmla="*/ 202024 w 612775"/>
                <a:gd name="connsiteY1" fmla="*/ 3607676 h 3919538"/>
                <a:gd name="connsiteX2" fmla="*/ 612775 w 612775"/>
                <a:gd name="connsiteY2" fmla="*/ 2984500 h 3919538"/>
                <a:gd name="connsiteX3" fmla="*/ 612775 w 612775"/>
                <a:gd name="connsiteY3" fmla="*/ 0 h 3919538"/>
                <a:gd name="connsiteX0" fmla="*/ 0 w 410751"/>
                <a:gd name="connsiteY0" fmla="*/ 3607676 h 3607676"/>
                <a:gd name="connsiteX1" fmla="*/ 410751 w 410751"/>
                <a:gd name="connsiteY1" fmla="*/ 2984500 h 3607676"/>
                <a:gd name="connsiteX2" fmla="*/ 410751 w 410751"/>
                <a:gd name="connsiteY2" fmla="*/ 0 h 3607676"/>
                <a:gd name="connsiteX0" fmla="*/ 0 w 410751"/>
                <a:gd name="connsiteY0" fmla="*/ 3607676 h 3607676"/>
                <a:gd name="connsiteX1" fmla="*/ 410751 w 410751"/>
                <a:gd name="connsiteY1" fmla="*/ 2984500 h 3607676"/>
                <a:gd name="connsiteX2" fmla="*/ 409575 w 410751"/>
                <a:gd name="connsiteY2" fmla="*/ 185820 h 3607676"/>
                <a:gd name="connsiteX3" fmla="*/ 410751 w 410751"/>
                <a:gd name="connsiteY3" fmla="*/ 0 h 3607676"/>
                <a:gd name="connsiteX0" fmla="*/ 0 w 410751"/>
                <a:gd name="connsiteY0" fmla="*/ 3421856 h 3421856"/>
                <a:gd name="connsiteX1" fmla="*/ 410751 w 410751"/>
                <a:gd name="connsiteY1" fmla="*/ 2798680 h 3421856"/>
                <a:gd name="connsiteX2" fmla="*/ 409575 w 410751"/>
                <a:gd name="connsiteY2" fmla="*/ 0 h 34218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10751" h="3421856">
                  <a:moveTo>
                    <a:pt x="0" y="3421856"/>
                  </a:moveTo>
                  <a:lnTo>
                    <a:pt x="410751" y="2798680"/>
                  </a:lnTo>
                  <a:lnTo>
                    <a:pt x="409575" y="0"/>
                  </a:lnTo>
                </a:path>
              </a:pathLst>
            </a:custGeom>
            <a:noFill/>
            <a:ln w="28575">
              <a:gradFill>
                <a:gsLst>
                  <a:gs pos="0">
                    <a:schemeClr val="accent1">
                      <a:lumMod val="75000"/>
                    </a:schemeClr>
                  </a:gs>
                  <a:gs pos="50000">
                    <a:schemeClr val="accent1">
                      <a:lumMod val="75000"/>
                    </a:schemeClr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-7144" y="-2381"/>
              <a:ext cx="238919" cy="2976561"/>
            </a:xfrm>
            <a:custGeom>
              <a:avLst/>
              <a:gdLst>
                <a:gd name="connsiteX0" fmla="*/ 0 w 603250"/>
                <a:gd name="connsiteY0" fmla="*/ 3905250 h 3905250"/>
                <a:gd name="connsiteX1" fmla="*/ 603250 w 603250"/>
                <a:gd name="connsiteY1" fmla="*/ 2984500 h 3905250"/>
                <a:gd name="connsiteX2" fmla="*/ 603250 w 603250"/>
                <a:gd name="connsiteY2" fmla="*/ 0 h 3905250"/>
                <a:gd name="connsiteX0" fmla="*/ 0 w 612775"/>
                <a:gd name="connsiteY0" fmla="*/ 3919538 h 3919538"/>
                <a:gd name="connsiteX1" fmla="*/ 612775 w 612775"/>
                <a:gd name="connsiteY1" fmla="*/ 2984500 h 3919538"/>
                <a:gd name="connsiteX2" fmla="*/ 612775 w 612775"/>
                <a:gd name="connsiteY2" fmla="*/ 0 h 3919538"/>
                <a:gd name="connsiteX0" fmla="*/ 0 w 612775"/>
                <a:gd name="connsiteY0" fmla="*/ 3919538 h 3919538"/>
                <a:gd name="connsiteX1" fmla="*/ 373856 w 612775"/>
                <a:gd name="connsiteY1" fmla="*/ 3344891 h 3919538"/>
                <a:gd name="connsiteX2" fmla="*/ 612775 w 612775"/>
                <a:gd name="connsiteY2" fmla="*/ 2984500 h 3919538"/>
                <a:gd name="connsiteX3" fmla="*/ 612775 w 612775"/>
                <a:gd name="connsiteY3" fmla="*/ 0 h 3919538"/>
                <a:gd name="connsiteX0" fmla="*/ 0 w 238919"/>
                <a:gd name="connsiteY0" fmla="*/ 3344891 h 3344891"/>
                <a:gd name="connsiteX1" fmla="*/ 238919 w 238919"/>
                <a:gd name="connsiteY1" fmla="*/ 2984500 h 3344891"/>
                <a:gd name="connsiteX2" fmla="*/ 238919 w 238919"/>
                <a:gd name="connsiteY2" fmla="*/ 0 h 3344891"/>
                <a:gd name="connsiteX0" fmla="*/ 0 w 238919"/>
                <a:gd name="connsiteY0" fmla="*/ 3344891 h 3344891"/>
                <a:gd name="connsiteX1" fmla="*/ 238919 w 238919"/>
                <a:gd name="connsiteY1" fmla="*/ 2984500 h 3344891"/>
                <a:gd name="connsiteX2" fmla="*/ 238125 w 238919"/>
                <a:gd name="connsiteY2" fmla="*/ 368330 h 3344891"/>
                <a:gd name="connsiteX3" fmla="*/ 238919 w 238919"/>
                <a:gd name="connsiteY3" fmla="*/ 0 h 3344891"/>
                <a:gd name="connsiteX0" fmla="*/ 0 w 238919"/>
                <a:gd name="connsiteY0" fmla="*/ 2976561 h 2976561"/>
                <a:gd name="connsiteX1" fmla="*/ 238919 w 238919"/>
                <a:gd name="connsiteY1" fmla="*/ 2616170 h 2976561"/>
                <a:gd name="connsiteX2" fmla="*/ 238125 w 238919"/>
                <a:gd name="connsiteY2" fmla="*/ 0 h 29765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38919" h="2976561">
                  <a:moveTo>
                    <a:pt x="0" y="2976561"/>
                  </a:moveTo>
                  <a:lnTo>
                    <a:pt x="238919" y="2616170"/>
                  </a:lnTo>
                  <a:cubicBezTo>
                    <a:pt x="238654" y="1744113"/>
                    <a:pt x="238390" y="872057"/>
                    <a:pt x="238125" y="0"/>
                  </a:cubicBezTo>
                </a:path>
              </a:pathLst>
            </a:custGeom>
            <a:noFill/>
            <a:ln w="25400">
              <a:gradFill>
                <a:gsLst>
                  <a:gs pos="0">
                    <a:schemeClr val="accent1">
                      <a:lumMod val="50000"/>
                    </a:schemeClr>
                  </a:gs>
                  <a:gs pos="100000">
                    <a:schemeClr val="accent1">
                      <a:lumMod val="75000"/>
                    </a:schemeClr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8883" y="274637"/>
            <a:ext cx="10360501" cy="1223963"/>
          </a:xfrm>
          <a:prstGeom prst="rect">
            <a:avLst/>
          </a:prstGeom>
        </p:spPr>
        <p:txBody>
          <a:bodyPr vert="horz" lIns="121899" tIns="60949" rIns="121899" bIns="60949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8883" y="1701797"/>
            <a:ext cx="10360501" cy="4462272"/>
          </a:xfrm>
          <a:prstGeom prst="rect">
            <a:avLst/>
          </a:prstGeom>
        </p:spPr>
        <p:txBody>
          <a:bodyPr vert="horz" lIns="121899" tIns="60949" rIns="121899" bIns="6094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18882" y="6356352"/>
            <a:ext cx="2234618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DFD029-FB74-4578-B929-F66AA97659CA}" type="datetimeFigureOut">
              <a:rPr lang="en-US"/>
              <a:pPr/>
              <a:t>12/1/2012</a:t>
            </a:fld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53501" y="6356352"/>
            <a:ext cx="5281824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63649" y="6356352"/>
            <a:ext cx="1015735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14DD1E-5D91-48A3-AD6D-45FBA980D106}" type="slidenum">
              <a:rPr/>
              <a:p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39527588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1218987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47" indent="-304747" algn="l" defTabSz="1218987" rtl="0" eaLnBrk="1" latinLnBrk="0" hangingPunct="1">
        <a:lnSpc>
          <a:spcPct val="90000"/>
        </a:lnSpc>
        <a:spcBef>
          <a:spcPts val="1600"/>
        </a:spcBef>
        <a:buClr>
          <a:schemeClr val="accent1"/>
        </a:buClr>
        <a:buSzPct val="100000"/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09493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40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18987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23733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480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133227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2437973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742720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49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898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48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797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46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696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45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594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hri2011.net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Improved Human-Robot Team performance using </a:t>
            </a:r>
            <a:r>
              <a:rPr lang="en-US" i="1" dirty="0" smtClean="0"/>
              <a:t>Chaski</a:t>
            </a:r>
            <a:endParaRPr lang="en-US" i="1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1861647"/>
              </p:ext>
            </p:extLst>
          </p:nvPr>
        </p:nvGraphicFramePr>
        <p:xfrm>
          <a:off x="1219200" y="3130074"/>
          <a:ext cx="10360025" cy="3068955"/>
        </p:xfrm>
        <a:graphic>
          <a:graphicData uri="http://schemas.openxmlformats.org/drawingml/2006/table">
            <a:tbl>
              <a:tblPr/>
              <a:tblGrid>
                <a:gridCol w="10360025"/>
              </a:tblGrid>
              <a:tr h="0">
                <a:tc>
                  <a:txBody>
                    <a:bodyPr/>
                    <a:lstStyle/>
                    <a:p>
                      <a:r>
                        <a:rPr lang="en-US" b="1" dirty="0" smtClean="0">
                          <a:effectLst/>
                        </a:rPr>
                        <a:t>Proceeding:</a:t>
                      </a:r>
                      <a:endParaRPr lang="en-US" b="1" dirty="0">
                        <a:effectLst/>
                      </a:endParaRPr>
                    </a:p>
                  </a:txBody>
                  <a:tcPr marL="9525" marR="9525" marT="9525" marB="95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  <a:hlinkClick r:id="rId2" tooltip="Conference Website"/>
                        </a:rPr>
                        <a:t>HRI '11</a:t>
                      </a:r>
                      <a:r>
                        <a:rPr lang="en-US" dirty="0">
                          <a:effectLst/>
                        </a:rPr>
                        <a:t> Proceedings of the 6th international conference on Human-robot interaction </a:t>
                      </a:r>
                      <a:endParaRPr lang="en-US" dirty="0" smtClean="0">
                        <a:effectLst/>
                      </a:endParaRPr>
                    </a:p>
                    <a:p>
                      <a:r>
                        <a:rPr lang="en-US" b="1" dirty="0" smtClean="0">
                          <a:effectLst/>
                        </a:rPr>
                        <a:t>Authors: </a:t>
                      </a:r>
                      <a:r>
                        <a:rPr lang="en-US" b="0" dirty="0" smtClean="0">
                          <a:effectLst/>
                        </a:rPr>
                        <a:t>Julie</a:t>
                      </a:r>
                      <a:r>
                        <a:rPr lang="en-US" b="0" baseline="0" dirty="0" smtClean="0">
                          <a:effectLst/>
                        </a:rPr>
                        <a:t> Shah, MIT</a:t>
                      </a:r>
                    </a:p>
                    <a:p>
                      <a:r>
                        <a:rPr lang="en-US" b="0" baseline="0" dirty="0" smtClean="0">
                          <a:effectLst/>
                        </a:rPr>
                        <a:t>                 James </a:t>
                      </a:r>
                      <a:r>
                        <a:rPr lang="en-US" b="0" baseline="0" dirty="0" err="1" smtClean="0">
                          <a:effectLst/>
                        </a:rPr>
                        <a:t>Wiken</a:t>
                      </a:r>
                      <a:r>
                        <a:rPr lang="en-US" b="0" baseline="0" dirty="0" smtClean="0">
                          <a:effectLst/>
                        </a:rPr>
                        <a:t>, MIT</a:t>
                      </a:r>
                    </a:p>
                    <a:p>
                      <a:r>
                        <a:rPr lang="en-US" b="0" baseline="0" dirty="0" smtClean="0">
                          <a:effectLst/>
                        </a:rPr>
                        <a:t>                 Brian Williams, MIT</a:t>
                      </a:r>
                    </a:p>
                    <a:p>
                      <a:r>
                        <a:rPr lang="en-US" b="0" baseline="0" dirty="0" smtClean="0">
                          <a:effectLst/>
                        </a:rPr>
                        <a:t>                 Cynthia </a:t>
                      </a:r>
                      <a:r>
                        <a:rPr lang="en-US" b="0" baseline="0" dirty="0" err="1" smtClean="0">
                          <a:effectLst/>
                        </a:rPr>
                        <a:t>Brazeal</a:t>
                      </a:r>
                      <a:r>
                        <a:rPr lang="en-US" b="0" baseline="0" dirty="0" smtClean="0">
                          <a:effectLst/>
                        </a:rPr>
                        <a:t>, MIT</a:t>
                      </a:r>
                      <a:endParaRPr lang="en-US" b="1" dirty="0">
                        <a:effectLst/>
                      </a:endParaRPr>
                    </a:p>
                  </a:txBody>
                  <a:tcPr marL="95250" marR="9525" marT="9525" marB="95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dirty="0" smtClean="0">
                          <a:effectLst/>
                        </a:rPr>
                        <a:t>                                                                                Presented by: Mohammed</a:t>
                      </a:r>
                      <a:r>
                        <a:rPr lang="en-US" baseline="0" dirty="0" smtClean="0">
                          <a:effectLst/>
                        </a:rPr>
                        <a:t> Imran Khan</a:t>
                      </a:r>
                      <a:endParaRPr lang="en-US" dirty="0">
                        <a:effectLst/>
                      </a:endParaRPr>
                    </a:p>
                  </a:txBody>
                  <a:tcPr marL="95250" marR="9525" marT="9525" marB="952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32291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Modeling system of equal partners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Decision making authority and timing	</a:t>
            </a:r>
          </a:p>
          <a:p>
            <a:r>
              <a:rPr lang="en-US" dirty="0" smtClean="0"/>
              <a:t>Decision making strategy – Decisions on the fly</a:t>
            </a:r>
            <a:endParaRPr lang="en-US" dirty="0"/>
          </a:p>
          <a:p>
            <a:r>
              <a:rPr lang="en-US" dirty="0" smtClean="0"/>
              <a:t>Communicative acts - Communicate with team members updating the status of the task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42857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statement : Equal partners plan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Activities </a:t>
            </a:r>
            <a:r>
              <a:rPr lang="en-US" dirty="0"/>
              <a:t>to be </a:t>
            </a:r>
            <a:r>
              <a:rPr lang="en-US" dirty="0" smtClean="0"/>
              <a:t>performed</a:t>
            </a:r>
          </a:p>
          <a:p>
            <a:r>
              <a:rPr lang="en-US" dirty="0"/>
              <a:t>O</a:t>
            </a:r>
            <a:r>
              <a:rPr lang="en-US" dirty="0" smtClean="0"/>
              <a:t>rdering </a:t>
            </a:r>
            <a:r>
              <a:rPr lang="en-US" dirty="0"/>
              <a:t>constraints </a:t>
            </a:r>
            <a:r>
              <a:rPr lang="en-US" dirty="0" smtClean="0"/>
              <a:t>among the activities</a:t>
            </a:r>
          </a:p>
          <a:p>
            <a:r>
              <a:rPr lang="en-US" dirty="0" smtClean="0"/>
              <a:t> Plan deadlines.</a:t>
            </a:r>
          </a:p>
          <a:p>
            <a:r>
              <a:rPr lang="en-US" dirty="0" smtClean="0"/>
              <a:t>Capabilities </a:t>
            </a:r>
            <a:r>
              <a:rPr lang="en-US" dirty="0"/>
              <a:t>of the team members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42857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Output	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output of Chaski is a </a:t>
            </a:r>
            <a:r>
              <a:rPr lang="en-US" i="1" dirty="0"/>
              <a:t>dynamic </a:t>
            </a:r>
            <a:r>
              <a:rPr lang="en-US" dirty="0"/>
              <a:t>and </a:t>
            </a:r>
            <a:r>
              <a:rPr lang="en-US" i="1" dirty="0" smtClean="0"/>
              <a:t>least-commitment </a:t>
            </a:r>
            <a:r>
              <a:rPr lang="en-US" dirty="0" smtClean="0"/>
              <a:t>policy</a:t>
            </a:r>
            <a:r>
              <a:rPr lang="en-US" dirty="0"/>
              <a:t>, if one exists, for making task assignment and </a:t>
            </a:r>
            <a:r>
              <a:rPr lang="en-US" dirty="0" smtClean="0"/>
              <a:t>scheduling decisions.</a:t>
            </a:r>
          </a:p>
          <a:p>
            <a:r>
              <a:rPr lang="en-US" dirty="0"/>
              <a:t>The policy ensures the team members </a:t>
            </a:r>
            <a:r>
              <a:rPr lang="en-US" dirty="0" smtClean="0"/>
              <a:t>work together </a:t>
            </a:r>
            <a:r>
              <a:rPr lang="en-US" dirty="0"/>
              <a:t>to assign, schedule, and execute activities </a:t>
            </a:r>
            <a:r>
              <a:rPr lang="en-US" dirty="0" smtClean="0"/>
              <a:t>within the </a:t>
            </a:r>
            <a:r>
              <a:rPr lang="en-US" dirty="0"/>
              <a:t>plan deadlines.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policy also includes a </a:t>
            </a:r>
            <a:r>
              <a:rPr lang="en-US" dirty="0" smtClean="0"/>
              <a:t>preference for </a:t>
            </a:r>
            <a:r>
              <a:rPr lang="en-US" dirty="0"/>
              <a:t>task assignments and activity orderings that minimize </a:t>
            </a:r>
            <a:r>
              <a:rPr lang="en-US" dirty="0" smtClean="0"/>
              <a:t>a lower bound </a:t>
            </a:r>
            <a:r>
              <a:rPr lang="en-US" dirty="0"/>
              <a:t>on the humans’ idle </a:t>
            </a:r>
            <a:r>
              <a:rPr lang="en-US" dirty="0" smtClean="0"/>
              <a:t>time.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42857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Technical Challenges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</a:t>
            </a:r>
            <a:r>
              <a:rPr lang="en-US" dirty="0" smtClean="0"/>
              <a:t>igh-tempo domains</a:t>
            </a:r>
          </a:p>
          <a:p>
            <a:pPr marL="0" indent="0">
              <a:buNone/>
            </a:pPr>
            <a:r>
              <a:rPr lang="en-US" dirty="0"/>
              <a:t>R</a:t>
            </a:r>
            <a:r>
              <a:rPr lang="en-US" dirty="0" smtClean="0"/>
              <a:t>eassignment of </a:t>
            </a:r>
            <a:r>
              <a:rPr lang="en-US" dirty="0"/>
              <a:t>three or four </a:t>
            </a:r>
            <a:r>
              <a:rPr lang="en-US" dirty="0" smtClean="0"/>
              <a:t>activities introduces </a:t>
            </a:r>
            <a:r>
              <a:rPr lang="en-US" dirty="0"/>
              <a:t>time-consuming computations requiring </a:t>
            </a:r>
            <a:r>
              <a:rPr lang="en-US" dirty="0" smtClean="0"/>
              <a:t>tens of seconds.</a:t>
            </a:r>
          </a:p>
          <a:p>
            <a:r>
              <a:rPr lang="en-US" dirty="0" smtClean="0"/>
              <a:t>Many </a:t>
            </a:r>
            <a:r>
              <a:rPr lang="en-US" dirty="0"/>
              <a:t>multi-agent systems employ an </a:t>
            </a:r>
            <a:r>
              <a:rPr lang="en-US" dirty="0" smtClean="0"/>
              <a:t>offline planning </a:t>
            </a:r>
            <a:r>
              <a:rPr lang="en-US" dirty="0"/>
              <a:t>process to assign and order activities, but then </a:t>
            </a:r>
            <a:r>
              <a:rPr lang="en-US" dirty="0" smtClean="0"/>
              <a:t>enable the </a:t>
            </a:r>
            <a:r>
              <a:rPr lang="en-US" dirty="0"/>
              <a:t>agents to schedule the precise timing of their </a:t>
            </a:r>
            <a:r>
              <a:rPr lang="en-US" dirty="0" smtClean="0"/>
              <a:t>activities online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42857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1218883" y="274637"/>
            <a:ext cx="10360501" cy="792163"/>
          </a:xfrm>
        </p:spPr>
        <p:txBody>
          <a:bodyPr/>
          <a:lstStyle/>
          <a:p>
            <a:r>
              <a:rPr lang="en-US" dirty="0"/>
              <a:t>HUMAN-ROBOT </a:t>
            </a:r>
            <a:r>
              <a:rPr lang="en-US" dirty="0" smtClean="0"/>
              <a:t>TEAMING EXPERIMENTS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218883" y="1066800"/>
            <a:ext cx="10360501" cy="5097269"/>
          </a:xfrm>
        </p:spPr>
        <p:txBody>
          <a:bodyPr/>
          <a:lstStyle/>
          <a:p>
            <a:r>
              <a:rPr lang="en-US" dirty="0" smtClean="0"/>
              <a:t>Experiment </a:t>
            </a:r>
            <a:r>
              <a:rPr lang="en-US" dirty="0"/>
              <a:t>testing the </a:t>
            </a:r>
            <a:r>
              <a:rPr lang="en-US" dirty="0" smtClean="0"/>
              <a:t>hypothesis that </a:t>
            </a:r>
            <a:r>
              <a:rPr lang="en-US" dirty="0"/>
              <a:t>human-robot team performance is </a:t>
            </a:r>
            <a:r>
              <a:rPr lang="en-US" dirty="0" smtClean="0"/>
              <a:t>improved when </a:t>
            </a:r>
            <a:r>
              <a:rPr lang="en-US" dirty="0"/>
              <a:t>a robot teammate uses </a:t>
            </a:r>
            <a:r>
              <a:rPr lang="en-US" dirty="0" smtClean="0"/>
              <a:t>Chaski.</a:t>
            </a:r>
          </a:p>
          <a:p>
            <a:r>
              <a:rPr lang="en-US" dirty="0" smtClean="0"/>
              <a:t>Implicit </a:t>
            </a:r>
            <a:r>
              <a:rPr lang="en-US" dirty="0"/>
              <a:t>Teaming </a:t>
            </a:r>
            <a:r>
              <a:rPr lang="en-US" dirty="0" smtClean="0"/>
              <a:t>group Vs. Explicit </a:t>
            </a:r>
            <a:r>
              <a:rPr lang="en-US" dirty="0"/>
              <a:t>Teaming </a:t>
            </a:r>
            <a:r>
              <a:rPr lang="en-US" dirty="0" smtClean="0"/>
              <a:t>group</a:t>
            </a:r>
          </a:p>
          <a:p>
            <a:r>
              <a:rPr lang="en-US" dirty="0" smtClean="0"/>
              <a:t>Goal:</a:t>
            </a:r>
          </a:p>
          <a:p>
            <a:r>
              <a:rPr lang="en-US" i="1" dirty="0"/>
              <a:t>Chaski improves objective measures </a:t>
            </a:r>
            <a:r>
              <a:rPr lang="en-US" i="1" dirty="0" smtClean="0"/>
              <a:t>of team </a:t>
            </a:r>
            <a:r>
              <a:rPr lang="en-US" i="1" dirty="0"/>
              <a:t>performance</a:t>
            </a:r>
            <a:r>
              <a:rPr lang="en-US" i="1" dirty="0" smtClean="0"/>
              <a:t>.</a:t>
            </a:r>
          </a:p>
          <a:p>
            <a:r>
              <a:rPr lang="en-US" i="1" dirty="0"/>
              <a:t>Chaski improves subjective measures </a:t>
            </a:r>
            <a:r>
              <a:rPr lang="en-US" i="1" dirty="0" smtClean="0"/>
              <a:t>of teaming </a:t>
            </a:r>
            <a:r>
              <a:rPr lang="en-US" i="1" dirty="0"/>
              <a:t>quality</a:t>
            </a:r>
            <a:r>
              <a:rPr lang="en-US" i="1" dirty="0" smtClean="0"/>
              <a:t>.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42857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1218883" y="274637"/>
            <a:ext cx="10360501" cy="868363"/>
          </a:xfrm>
        </p:spPr>
        <p:txBody>
          <a:bodyPr/>
          <a:lstStyle/>
          <a:p>
            <a:r>
              <a:rPr lang="en-US" dirty="0" smtClean="0"/>
              <a:t>Method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218883" y="1371600"/>
            <a:ext cx="10360501" cy="4792469"/>
          </a:xfrm>
        </p:spPr>
        <p:txBody>
          <a:bodyPr>
            <a:normAutofit/>
          </a:bodyPr>
          <a:lstStyle/>
          <a:p>
            <a:r>
              <a:rPr lang="en-US" dirty="0"/>
              <a:t>The participants consisted of 16 </a:t>
            </a:r>
            <a:r>
              <a:rPr lang="en-US" dirty="0" smtClean="0"/>
              <a:t>people so 16 teams.</a:t>
            </a:r>
          </a:p>
          <a:p>
            <a:pPr marL="0" indent="0">
              <a:buNone/>
            </a:pPr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/>
              <a:t>The materials for the middles and tops of the </a:t>
            </a:r>
            <a:r>
              <a:rPr lang="en-US" dirty="0" smtClean="0"/>
              <a:t>structures were </a:t>
            </a:r>
            <a:r>
              <a:rPr lang="en-US" dirty="0"/>
              <a:t>located in bags distributed on the floor within </a:t>
            </a:r>
            <a:r>
              <a:rPr lang="en-US" dirty="0" smtClean="0"/>
              <a:t>the experiment workspace. </a:t>
            </a:r>
            <a:r>
              <a:rPr lang="en-US" dirty="0"/>
              <a:t>However, either </a:t>
            </a:r>
            <a:r>
              <a:rPr lang="en-US" dirty="0" smtClean="0"/>
              <a:t>the human </a:t>
            </a:r>
            <a:r>
              <a:rPr lang="en-US" dirty="0"/>
              <a:t>or robot was permitted to retrieve the bags </a:t>
            </a:r>
            <a:r>
              <a:rPr lang="en-US" dirty="0" smtClean="0"/>
              <a:t>with materials</a:t>
            </a:r>
            <a:r>
              <a:rPr lang="en-US" dirty="0"/>
              <a:t>.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012" y="2286000"/>
            <a:ext cx="5943600" cy="177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342857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Each </a:t>
            </a:r>
            <a:r>
              <a:rPr lang="en-US" dirty="0"/>
              <a:t>team member may retrieve only one bag </a:t>
            </a:r>
            <a:r>
              <a:rPr lang="en-US" dirty="0" smtClean="0"/>
              <a:t>at a time</a:t>
            </a:r>
          </a:p>
          <a:p>
            <a:r>
              <a:rPr lang="en-US" dirty="0" smtClean="0"/>
              <a:t>The </a:t>
            </a:r>
            <a:r>
              <a:rPr lang="en-US" dirty="0"/>
              <a:t>human teammate is allowed to </a:t>
            </a:r>
            <a:r>
              <a:rPr lang="en-US" dirty="0" smtClean="0"/>
              <a:t>retrieve up </a:t>
            </a:r>
            <a:r>
              <a:rPr lang="en-US" dirty="0"/>
              <a:t>to one bag between building each </a:t>
            </a:r>
            <a:r>
              <a:rPr lang="en-US" dirty="0" smtClean="0"/>
              <a:t>structure.</a:t>
            </a:r>
          </a:p>
          <a:p>
            <a:r>
              <a:rPr lang="en-US" dirty="0"/>
              <a:t>T</a:t>
            </a:r>
            <a:r>
              <a:rPr lang="en-US" dirty="0" smtClean="0"/>
              <a:t>eammate </a:t>
            </a:r>
            <a:r>
              <a:rPr lang="en-US" dirty="0"/>
              <a:t>must follow </a:t>
            </a:r>
            <a:r>
              <a:rPr lang="en-US" dirty="0" smtClean="0"/>
              <a:t>through with </a:t>
            </a:r>
            <a:r>
              <a:rPr lang="en-US" dirty="0"/>
              <a:t>an activity once he has communicated a </a:t>
            </a:r>
            <a:r>
              <a:rPr lang="en-US" dirty="0"/>
              <a:t>commitment to perform the </a:t>
            </a:r>
            <a:r>
              <a:rPr lang="en-US" dirty="0" smtClean="0"/>
              <a:t>activity.</a:t>
            </a:r>
          </a:p>
          <a:p>
            <a:r>
              <a:rPr lang="en-US" dirty="0" smtClean="0"/>
              <a:t>Human </a:t>
            </a:r>
            <a:r>
              <a:rPr lang="en-US" dirty="0"/>
              <a:t>teammate must finish gathering </a:t>
            </a:r>
            <a:r>
              <a:rPr lang="en-US" dirty="0" smtClean="0"/>
              <a:t>materials for </a:t>
            </a:r>
            <a:r>
              <a:rPr lang="en-US" dirty="0"/>
              <a:t>and finish building Structures 1 and 2 before starting </a:t>
            </a:r>
            <a:r>
              <a:rPr lang="en-US" dirty="0" smtClean="0"/>
              <a:t>to build </a:t>
            </a:r>
            <a:r>
              <a:rPr lang="en-US" dirty="0"/>
              <a:t>Structure 3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42857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Team Capabilities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0212" y="1905000"/>
            <a:ext cx="5676900" cy="1619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0212" y="3512527"/>
            <a:ext cx="5676900" cy="1352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342857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1218883" y="274637"/>
            <a:ext cx="10360501" cy="792163"/>
          </a:xfrm>
        </p:spPr>
        <p:txBody>
          <a:bodyPr/>
          <a:lstStyle/>
          <a:p>
            <a:r>
              <a:rPr lang="en-US" dirty="0" smtClean="0"/>
              <a:t>Activity Commands 	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human participants were </a:t>
            </a:r>
            <a:r>
              <a:rPr lang="en-US" dirty="0"/>
              <a:t>asked to rate their agreement with the statements </a:t>
            </a:r>
            <a:r>
              <a:rPr lang="en-US" dirty="0" smtClean="0"/>
              <a:t>which addressed robots performance and other factors.</a:t>
            </a:r>
          </a:p>
          <a:p>
            <a:r>
              <a:rPr lang="en-US" dirty="0"/>
              <a:t>1. Nexi’s performance was an important contribution </a:t>
            </a:r>
            <a:r>
              <a:rPr lang="en-US" dirty="0" smtClean="0"/>
              <a:t>to the </a:t>
            </a:r>
            <a:r>
              <a:rPr lang="en-US" dirty="0"/>
              <a:t>success of the team.</a:t>
            </a:r>
          </a:p>
          <a:p>
            <a:r>
              <a:rPr lang="en-US" dirty="0"/>
              <a:t>2. Nexi performed well as part of the team.</a:t>
            </a:r>
          </a:p>
          <a:p>
            <a:r>
              <a:rPr lang="en-US" dirty="0"/>
              <a:t>3. Nexi contributed equally to the team performance.</a:t>
            </a:r>
          </a:p>
          <a:p>
            <a:r>
              <a:rPr lang="en-US" dirty="0"/>
              <a:t>4. I felt like Nexi was committed to the success of </a:t>
            </a:r>
            <a:r>
              <a:rPr lang="en-US" dirty="0" smtClean="0"/>
              <a:t>the team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5762" y="1295400"/>
            <a:ext cx="4210050" cy="2085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342857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1218883" y="274637"/>
            <a:ext cx="10360501" cy="944563"/>
          </a:xfrm>
        </p:spPr>
        <p:txBody>
          <a:bodyPr/>
          <a:lstStyle/>
          <a:p>
            <a:r>
              <a:rPr lang="en-US" dirty="0"/>
              <a:t>Experiment Setup and Robot Platform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217612" y="1676400"/>
            <a:ext cx="10360501" cy="4462272"/>
          </a:xfrm>
        </p:spPr>
        <p:txBody>
          <a:bodyPr/>
          <a:lstStyle/>
          <a:p>
            <a:r>
              <a:rPr lang="en-US" dirty="0" err="1" smtClean="0"/>
              <a:t>Vicon</a:t>
            </a:r>
            <a:r>
              <a:rPr lang="en-US" dirty="0" smtClean="0"/>
              <a:t> Motion </a:t>
            </a:r>
            <a:r>
              <a:rPr lang="en-US" dirty="0"/>
              <a:t>capture </a:t>
            </a:r>
            <a:r>
              <a:rPr lang="en-US" dirty="0" smtClean="0"/>
              <a:t>system – position and orientation</a:t>
            </a:r>
          </a:p>
          <a:p>
            <a:r>
              <a:rPr lang="en-US" dirty="0" smtClean="0"/>
              <a:t>Sphinx-4 – Speech recognition system</a:t>
            </a:r>
          </a:p>
          <a:p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2212" y="3352800"/>
            <a:ext cx="4400550" cy="2476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342857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1218883" y="274637"/>
            <a:ext cx="10360501" cy="868363"/>
          </a:xfrm>
        </p:spPr>
        <p:txBody>
          <a:bodyPr/>
          <a:lstStyle/>
          <a:p>
            <a:pPr algn="just"/>
            <a:r>
              <a:rPr lang="en-US" dirty="0" smtClean="0"/>
              <a:t>  OUTLINE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1217612" y="1143000"/>
            <a:ext cx="10360501" cy="5097269"/>
          </a:xfrm>
        </p:spPr>
        <p:txBody>
          <a:bodyPr>
            <a:normAutofit/>
          </a:bodyPr>
          <a:lstStyle/>
          <a:p>
            <a:r>
              <a:rPr lang="en-US" dirty="0"/>
              <a:t>Goal is to develop robot partners that we can work with more easily and naturally as inspired by the way we work with other people</a:t>
            </a:r>
            <a:r>
              <a:rPr lang="en-US" dirty="0" smtClean="0"/>
              <a:t>.</a:t>
            </a:r>
          </a:p>
          <a:p>
            <a:r>
              <a:rPr lang="en-US" dirty="0" smtClean="0"/>
              <a:t>Test </a:t>
            </a:r>
            <a:r>
              <a:rPr lang="en-US" dirty="0"/>
              <a:t>whether </a:t>
            </a:r>
            <a:r>
              <a:rPr lang="en-US" dirty="0" smtClean="0"/>
              <a:t>human-robot team </a:t>
            </a:r>
            <a:r>
              <a:rPr lang="en-US" dirty="0"/>
              <a:t>performance is improved when a robot </a:t>
            </a:r>
            <a:r>
              <a:rPr lang="en-US" dirty="0" smtClean="0"/>
              <a:t>teammate emulates </a:t>
            </a:r>
            <a:r>
              <a:rPr lang="en-US" dirty="0"/>
              <a:t>the behaviors and teamwork strategies observed </a:t>
            </a:r>
            <a:r>
              <a:rPr lang="en-US" dirty="0" smtClean="0"/>
              <a:t>inhuman </a:t>
            </a:r>
            <a:r>
              <a:rPr lang="en-US" dirty="0"/>
              <a:t>teams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WHAT IS CHASKI?</a:t>
            </a:r>
            <a:endParaRPr lang="en-US" dirty="0"/>
          </a:p>
          <a:p>
            <a:r>
              <a:rPr lang="en-US" dirty="0"/>
              <a:t> </a:t>
            </a:r>
            <a:r>
              <a:rPr lang="en-US" dirty="0" smtClean="0"/>
              <a:t>Multi-agent </a:t>
            </a:r>
            <a:r>
              <a:rPr lang="en-US" dirty="0"/>
              <a:t>executive for scheduling temporal plans with online task assignment. </a:t>
            </a:r>
            <a:endParaRPr lang="en-US" dirty="0" smtClean="0"/>
          </a:p>
          <a:p>
            <a:r>
              <a:rPr lang="en-US" dirty="0" smtClean="0"/>
              <a:t>Enables a </a:t>
            </a:r>
            <a:r>
              <a:rPr lang="en-US" dirty="0" smtClean="0"/>
              <a:t>robot to collaboratively execute a shared plan with a person.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9114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1218883" y="274637"/>
            <a:ext cx="10360501" cy="792163"/>
          </a:xfrm>
        </p:spPr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218883" y="1524000"/>
            <a:ext cx="10360501" cy="4640069"/>
          </a:xfrm>
        </p:spPr>
        <p:txBody>
          <a:bodyPr/>
          <a:lstStyle/>
          <a:p>
            <a:r>
              <a:rPr lang="en-US" dirty="0" smtClean="0"/>
              <a:t>Comparison of human idle time, time to complete the task and subjective measures.</a:t>
            </a:r>
          </a:p>
          <a:p>
            <a:r>
              <a:rPr lang="en-US" dirty="0" smtClean="0"/>
              <a:t>Idle time : </a:t>
            </a:r>
          </a:p>
          <a:p>
            <a:pPr marL="0" indent="0">
              <a:buNone/>
            </a:pPr>
            <a:r>
              <a:rPr lang="en-US" dirty="0" smtClean="0"/>
              <a:t>	Implicit : 5 sec first trial and 8 sec in second trial</a:t>
            </a:r>
          </a:p>
          <a:p>
            <a:pPr marL="0" indent="0">
              <a:buNone/>
            </a:pPr>
            <a:r>
              <a:rPr lang="en-US" dirty="0" smtClean="0"/>
              <a:t>	Explicit : 45 sec first trial and 43 sec in second trial</a:t>
            </a:r>
          </a:p>
          <a:p>
            <a:r>
              <a:rPr lang="en-US" dirty="0" smtClean="0"/>
              <a:t>Time to complete task: </a:t>
            </a:r>
          </a:p>
          <a:p>
            <a:pPr marL="0" indent="0">
              <a:buNone/>
            </a:pPr>
            <a:r>
              <a:rPr lang="en-US" dirty="0" smtClean="0"/>
              <a:t>	Implicit </a:t>
            </a:r>
            <a:r>
              <a:rPr lang="en-US" dirty="0"/>
              <a:t>: </a:t>
            </a:r>
            <a:r>
              <a:rPr lang="en-US" dirty="0" smtClean="0"/>
              <a:t>13.6 min first </a:t>
            </a:r>
            <a:r>
              <a:rPr lang="en-US" dirty="0"/>
              <a:t>trial and </a:t>
            </a:r>
            <a:r>
              <a:rPr lang="en-US" dirty="0" smtClean="0"/>
              <a:t>11.2 min </a:t>
            </a:r>
            <a:r>
              <a:rPr lang="en-US" dirty="0"/>
              <a:t>in second trial</a:t>
            </a:r>
          </a:p>
          <a:p>
            <a:pPr marL="0" indent="0">
              <a:buNone/>
            </a:pPr>
            <a:r>
              <a:rPr lang="en-US" dirty="0"/>
              <a:t>	Explicit : </a:t>
            </a:r>
            <a:r>
              <a:rPr lang="en-US" dirty="0" smtClean="0"/>
              <a:t> 15.4min first </a:t>
            </a:r>
            <a:r>
              <a:rPr lang="en-US" dirty="0"/>
              <a:t>trial and </a:t>
            </a:r>
            <a:r>
              <a:rPr lang="en-US" dirty="0" smtClean="0"/>
              <a:t>12.1min in </a:t>
            </a:r>
            <a:r>
              <a:rPr lang="en-US" dirty="0"/>
              <a:t>second </a:t>
            </a:r>
            <a:r>
              <a:rPr lang="en-US" dirty="0" smtClean="0"/>
              <a:t>trial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342857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Subjectiv</a:t>
            </a:r>
            <a:r>
              <a:rPr lang="en-US" dirty="0" smtClean="0"/>
              <a:t>e measures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People in the Implicit Teaming group agreed with </a:t>
            </a:r>
            <a:r>
              <a:rPr lang="en-US" dirty="0" smtClean="0"/>
              <a:t>statement “</a:t>
            </a:r>
            <a:r>
              <a:rPr lang="en-US" dirty="0"/>
              <a:t>the robot is trustworthy,” more </a:t>
            </a:r>
            <a:r>
              <a:rPr lang="en-US" dirty="0" smtClean="0"/>
              <a:t>strongly than </a:t>
            </a:r>
            <a:r>
              <a:rPr lang="en-US" dirty="0"/>
              <a:t>people in the Explicit Teaming </a:t>
            </a:r>
            <a:r>
              <a:rPr lang="en-US" dirty="0" smtClean="0"/>
              <a:t>group.</a:t>
            </a:r>
          </a:p>
          <a:p>
            <a:r>
              <a:rPr lang="en-US" dirty="0"/>
              <a:t>No statistically significant differences were found for </a:t>
            </a:r>
            <a:r>
              <a:rPr lang="en-US" dirty="0" smtClean="0"/>
              <a:t>responses to </a:t>
            </a:r>
            <a:r>
              <a:rPr lang="en-US" dirty="0"/>
              <a:t>the other </a:t>
            </a:r>
            <a:r>
              <a:rPr lang="en-US" dirty="0" smtClean="0"/>
              <a:t>statements.</a:t>
            </a:r>
          </a:p>
          <a:p>
            <a:r>
              <a:rPr lang="en-US" dirty="0" smtClean="0"/>
              <a:t>Sample responses of Explicit group : “[</a:t>
            </a:r>
            <a:r>
              <a:rPr lang="en-US" dirty="0"/>
              <a:t>Fluency of teamwork] largely depended </a:t>
            </a:r>
            <a:r>
              <a:rPr lang="en-US" dirty="0" smtClean="0"/>
              <a:t>on my </a:t>
            </a:r>
            <a:r>
              <a:rPr lang="en-US" dirty="0"/>
              <a:t>foresight and ability to multi-task. If I </a:t>
            </a:r>
            <a:r>
              <a:rPr lang="en-US" dirty="0" smtClean="0"/>
              <a:t>asked for </a:t>
            </a:r>
            <a:r>
              <a:rPr lang="en-US" dirty="0"/>
              <a:t>material out of order, it was my fault</a:t>
            </a:r>
            <a:r>
              <a:rPr lang="en-US" dirty="0" smtClean="0"/>
              <a:t>.”</a:t>
            </a:r>
          </a:p>
          <a:p>
            <a:r>
              <a:rPr lang="en-US" dirty="0"/>
              <a:t>Implicit Group</a:t>
            </a:r>
            <a:r>
              <a:rPr lang="en-US" dirty="0" smtClean="0"/>
              <a:t>: “</a:t>
            </a:r>
            <a:r>
              <a:rPr lang="en-US" dirty="0"/>
              <a:t>Nexi understood everything that I said </a:t>
            </a:r>
            <a:r>
              <a:rPr lang="en-US" dirty="0" smtClean="0"/>
              <a:t>and she </a:t>
            </a:r>
            <a:r>
              <a:rPr lang="en-US" dirty="0"/>
              <a:t>knew what materials I needed, and in </a:t>
            </a:r>
            <a:r>
              <a:rPr lang="en-US" dirty="0" smtClean="0"/>
              <a:t>what order</a:t>
            </a:r>
            <a:r>
              <a:rPr lang="en-US" dirty="0"/>
              <a:t>, to build all the structures. I think it </a:t>
            </a:r>
            <a:r>
              <a:rPr lang="en-US" dirty="0" smtClean="0"/>
              <a:t>was great </a:t>
            </a:r>
            <a:r>
              <a:rPr lang="en-US" dirty="0"/>
              <a:t>(and helpful) that I didn’t have to ask </a:t>
            </a:r>
            <a:r>
              <a:rPr lang="en-US" dirty="0" smtClean="0"/>
              <a:t>for specific </a:t>
            </a:r>
            <a:r>
              <a:rPr lang="en-US" dirty="0"/>
              <a:t>materials.”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42857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Human participants in the </a:t>
            </a:r>
            <a:r>
              <a:rPr lang="en-US" dirty="0" smtClean="0"/>
              <a:t>Implicit Teaming </a:t>
            </a:r>
            <a:r>
              <a:rPr lang="en-US" dirty="0"/>
              <a:t>group spent 85% less time idling, on average, </a:t>
            </a:r>
            <a:r>
              <a:rPr lang="en-US" dirty="0" smtClean="0"/>
              <a:t>than human </a:t>
            </a:r>
            <a:r>
              <a:rPr lang="en-US" dirty="0"/>
              <a:t>participants in the Explicit Teaming </a:t>
            </a:r>
            <a:r>
              <a:rPr lang="en-US" dirty="0" smtClean="0"/>
              <a:t>group.</a:t>
            </a:r>
          </a:p>
          <a:p>
            <a:r>
              <a:rPr lang="en-US" dirty="0"/>
              <a:t>Human idle time </a:t>
            </a:r>
            <a:r>
              <a:rPr lang="en-US" dirty="0" smtClean="0"/>
              <a:t>was reduced </a:t>
            </a:r>
            <a:r>
              <a:rPr lang="en-US" dirty="0"/>
              <a:t>from 44 seconds to 6 seconds, on </a:t>
            </a:r>
            <a:r>
              <a:rPr lang="en-US" dirty="0" smtClean="0"/>
              <a:t>average</a:t>
            </a:r>
          </a:p>
          <a:p>
            <a:r>
              <a:rPr lang="en-US" dirty="0"/>
              <a:t>Analysis also indicates that Implicit Teaming groups </a:t>
            </a:r>
            <a:r>
              <a:rPr lang="en-US" dirty="0" smtClean="0"/>
              <a:t>performed the </a:t>
            </a:r>
            <a:r>
              <a:rPr lang="en-US" dirty="0"/>
              <a:t>task 7-12% faster, on average, than </a:t>
            </a:r>
            <a:r>
              <a:rPr lang="en-US" dirty="0" smtClean="0"/>
              <a:t>Explicit Teaming </a:t>
            </a:r>
            <a:r>
              <a:rPr lang="en-US" dirty="0"/>
              <a:t>groups</a:t>
            </a:r>
            <a:r>
              <a:rPr lang="en-US" dirty="0" smtClean="0"/>
              <a:t>.</a:t>
            </a:r>
          </a:p>
          <a:p>
            <a:r>
              <a:rPr lang="en-US" dirty="0"/>
              <a:t>Participants in the Implicit Teaming group agreed </a:t>
            </a:r>
            <a:r>
              <a:rPr lang="en-US" dirty="0" smtClean="0"/>
              <a:t>with the </a:t>
            </a:r>
            <a:r>
              <a:rPr lang="en-US" dirty="0"/>
              <a:t>statement “the robot is trustworthy</a:t>
            </a:r>
            <a:r>
              <a:rPr lang="en-US" dirty="0" smtClean="0"/>
              <a:t>” more </a:t>
            </a:r>
            <a:r>
              <a:rPr lang="en-US" dirty="0"/>
              <a:t>strongly </a:t>
            </a:r>
            <a:r>
              <a:rPr lang="en-US" dirty="0" smtClean="0"/>
              <a:t>than people </a:t>
            </a:r>
            <a:r>
              <a:rPr lang="en-US" dirty="0"/>
              <a:t>in the Explicit Teaming </a:t>
            </a:r>
            <a:r>
              <a:rPr lang="en-US" dirty="0" smtClean="0"/>
              <a:t>group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7342857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Improved Human-Robot Team Performance Using </a:t>
            </a:r>
            <a:r>
              <a:rPr lang="en-US" b="1" i="1" dirty="0" smtClean="0"/>
              <a:t>Chaski</a:t>
            </a:r>
            <a:r>
              <a:rPr lang="en-US" b="1" dirty="0" smtClean="0"/>
              <a:t>, A </a:t>
            </a:r>
            <a:r>
              <a:rPr lang="en-US" b="1" dirty="0"/>
              <a:t>Human-Inspired Plan Execution </a:t>
            </a:r>
            <a:r>
              <a:rPr lang="en-US" b="1" dirty="0" smtClean="0"/>
              <a:t>System.- Julie shah, James </a:t>
            </a:r>
            <a:r>
              <a:rPr lang="en-US" b="1" dirty="0" err="1" smtClean="0"/>
              <a:t>Wiken</a:t>
            </a:r>
            <a:r>
              <a:rPr lang="en-US" b="1" dirty="0" smtClean="0"/>
              <a:t> and Brian Williams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/>
              <a:t>Human-Robot Interactive Planning </a:t>
            </a:r>
            <a:r>
              <a:rPr lang="en-US" dirty="0" smtClean="0"/>
              <a:t>using Cross-Training</a:t>
            </a:r>
            <a:r>
              <a:rPr lang="en-US" dirty="0"/>
              <a:t>: A Human Team Training </a:t>
            </a:r>
            <a:r>
              <a:rPr lang="en-US" dirty="0" smtClean="0"/>
              <a:t>Approach - Stefanos </a:t>
            </a:r>
            <a:r>
              <a:rPr lang="en-US" dirty="0"/>
              <a:t>Nikolaidis and Julie </a:t>
            </a:r>
            <a:r>
              <a:rPr lang="en-US" dirty="0" smtClean="0"/>
              <a:t>Shah</a:t>
            </a:r>
            <a:endParaRPr lang="en-US" dirty="0"/>
          </a:p>
          <a:p>
            <a:r>
              <a:rPr lang="en-US" dirty="0"/>
              <a:t> </a:t>
            </a:r>
            <a:r>
              <a:rPr lang="en-US" b="1" dirty="0"/>
              <a:t>Fast Distributed Multi-agent Plan Execution with Dynamic Task Assignment and Scheduling </a:t>
            </a:r>
            <a:r>
              <a:rPr lang="en-US" b="1" dirty="0" smtClean="0"/>
              <a:t>- </a:t>
            </a:r>
            <a:r>
              <a:rPr lang="en-US" dirty="0" smtClean="0"/>
              <a:t> </a:t>
            </a:r>
            <a:r>
              <a:rPr lang="en-US" b="1" dirty="0"/>
              <a:t>Julie A. Shah, Patrick R. Conrad, and Brian C. Williams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42857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1218883" y="274637"/>
            <a:ext cx="10360501" cy="792163"/>
          </a:xfrm>
        </p:spPr>
        <p:txBody>
          <a:bodyPr/>
          <a:lstStyle/>
          <a:p>
            <a:r>
              <a:rPr lang="en-US" dirty="0" smtClean="0"/>
              <a:t>Features of Chaski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218883" y="1143000"/>
            <a:ext cx="10360501" cy="5021069"/>
          </a:xfrm>
        </p:spPr>
        <p:txBody>
          <a:bodyPr>
            <a:normAutofit/>
          </a:bodyPr>
          <a:lstStyle/>
          <a:p>
            <a:r>
              <a:rPr lang="en-US" dirty="0" smtClean="0"/>
              <a:t>Chaski </a:t>
            </a:r>
            <a:r>
              <a:rPr lang="en-US" dirty="0"/>
              <a:t>enables an agent to dynamically update its plan in response to disturbances in task assignment and the schedule of other </a:t>
            </a:r>
            <a:r>
              <a:rPr lang="en-US" dirty="0" smtClean="0"/>
              <a:t>agents.</a:t>
            </a:r>
            <a:endParaRPr lang="en-US" dirty="0"/>
          </a:p>
          <a:p>
            <a:r>
              <a:rPr lang="en-US" dirty="0"/>
              <a:t> The agent then uses the updated plan to choose, schedule and execute actions that are guaranteed to be temporally consistent and logically valid within the multi-agent plan. </a:t>
            </a:r>
            <a:endParaRPr lang="en-US" dirty="0" smtClean="0"/>
          </a:p>
          <a:p>
            <a:r>
              <a:rPr lang="en-US" dirty="0" smtClean="0"/>
              <a:t>Chaski makes </a:t>
            </a:r>
            <a:r>
              <a:rPr lang="en-US" dirty="0"/>
              <a:t>task assignment and scheduling decisions </a:t>
            </a:r>
            <a:r>
              <a:rPr lang="en-US" dirty="0" smtClean="0"/>
              <a:t>ten times faster compared to prior work.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48117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1218883" y="274637"/>
            <a:ext cx="10360501" cy="792163"/>
          </a:xfrm>
        </p:spPr>
        <p:txBody>
          <a:bodyPr/>
          <a:lstStyle/>
          <a:p>
            <a:r>
              <a:rPr lang="en-US" dirty="0" smtClean="0"/>
              <a:t>Basic implementation of Chaski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218883" y="1143000"/>
            <a:ext cx="10360501" cy="5021069"/>
          </a:xfrm>
        </p:spPr>
        <p:txBody>
          <a:bodyPr>
            <a:normAutofit/>
          </a:bodyPr>
          <a:lstStyle/>
          <a:p>
            <a:r>
              <a:rPr lang="en-US" dirty="0"/>
              <a:t>The system’s key innovation is a fast execution algorithm that operates on a compact encoding of the scheduling policies for all possible task assignments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/>
              <a:t> Chaski is made efficient through an incremental algorithm </a:t>
            </a:r>
            <a:r>
              <a:rPr lang="en-US" dirty="0" smtClean="0"/>
              <a:t>that operates on changes in the environment variables.</a:t>
            </a:r>
          </a:p>
          <a:p>
            <a:r>
              <a:rPr lang="en-US" dirty="0" smtClean="0"/>
              <a:t>Helps agents to make decisions on the fly. 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65048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8883" y="274637"/>
            <a:ext cx="10360501" cy="1020763"/>
          </a:xfrm>
        </p:spPr>
        <p:txBody>
          <a:bodyPr/>
          <a:lstStyle/>
          <a:p>
            <a:r>
              <a:rPr lang="en-US" dirty="0" smtClean="0"/>
              <a:t>Chaski Problem statement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8883" y="1524000"/>
            <a:ext cx="10360501" cy="4640069"/>
          </a:xfrm>
        </p:spPr>
        <p:txBody>
          <a:bodyPr/>
          <a:lstStyle/>
          <a:p>
            <a:r>
              <a:rPr lang="en-US" dirty="0"/>
              <a:t>Chaski takes as its input a multi-agent plan composed of P=(A,V,C,L), where A is a set of agents, V is a set of activities, A→V is an function describing the set of feasible activities and temporal capabilities of each agent, C is a set of temporal constraints over activities, and L is a set of logical </a:t>
            </a:r>
            <a:r>
              <a:rPr lang="en-US" dirty="0" smtClean="0"/>
              <a:t>constraints.</a:t>
            </a:r>
          </a:p>
          <a:p>
            <a:r>
              <a:rPr lang="en-US" dirty="0"/>
              <a:t>The output of Chaski is a dynamic execution policy that guarantees temporally consistent and logically valid task assignments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84434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8883" y="274637"/>
            <a:ext cx="10360501" cy="1096963"/>
          </a:xfrm>
        </p:spPr>
        <p:txBody>
          <a:bodyPr/>
          <a:lstStyle/>
          <a:p>
            <a:r>
              <a:rPr lang="en-US" dirty="0" smtClean="0"/>
              <a:t>Disjunctive Temporal Constraint Networks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STN: </a:t>
            </a:r>
            <a:r>
              <a:rPr lang="en-US" dirty="0"/>
              <a:t>set of variables X1,…</a:t>
            </a:r>
            <a:r>
              <a:rPr lang="en-US" dirty="0" err="1"/>
              <a:t>Xn</a:t>
            </a:r>
            <a:r>
              <a:rPr lang="en-US" dirty="0"/>
              <a:t>, representing executable events. Events have real-valued domains and are related through binary temporal constraints. </a:t>
            </a:r>
            <a:r>
              <a:rPr lang="en-US" dirty="0" smtClean="0"/>
              <a:t> (</a:t>
            </a:r>
            <a:r>
              <a:rPr lang="en-US" dirty="0" err="1" smtClean="0"/>
              <a:t>X</a:t>
            </a:r>
            <a:r>
              <a:rPr lang="en-US" baseline="-25000" dirty="0" err="1" smtClean="0"/>
              <a:t>k</a:t>
            </a:r>
            <a:r>
              <a:rPr lang="en-US" baseline="-25000" dirty="0" smtClean="0"/>
              <a:t> </a:t>
            </a:r>
            <a:r>
              <a:rPr lang="en-US" dirty="0" smtClean="0"/>
              <a:t>– X</a:t>
            </a:r>
            <a:r>
              <a:rPr lang="en-US" baseline="-25000" dirty="0" smtClean="0"/>
              <a:t>i </a:t>
            </a:r>
            <a:r>
              <a:rPr lang="en-US" dirty="0" smtClean="0"/>
              <a:t>) </a:t>
            </a:r>
            <a:r>
              <a:rPr lang="el-GR" dirty="0" smtClean="0">
                <a:latin typeface="Calibri"/>
                <a:cs typeface="Calibri"/>
              </a:rPr>
              <a:t>ε</a:t>
            </a:r>
            <a:r>
              <a:rPr lang="en-US" dirty="0" smtClean="0">
                <a:latin typeface="Calibri"/>
                <a:cs typeface="Calibri"/>
              </a:rPr>
              <a:t> [</a:t>
            </a:r>
            <a:r>
              <a:rPr lang="en-US" dirty="0" err="1" smtClean="0">
                <a:latin typeface="Calibri"/>
                <a:cs typeface="Calibri"/>
              </a:rPr>
              <a:t>a</a:t>
            </a:r>
            <a:r>
              <a:rPr lang="en-US" baseline="-25000" dirty="0" err="1" smtClean="0">
                <a:latin typeface="Calibri"/>
                <a:cs typeface="Calibri"/>
              </a:rPr>
              <a:t>ik</a:t>
            </a:r>
            <a:r>
              <a:rPr lang="en-US" baseline="-25000" dirty="0" smtClean="0">
                <a:latin typeface="Calibri"/>
                <a:cs typeface="Calibri"/>
              </a:rPr>
              <a:t>, </a:t>
            </a:r>
            <a:r>
              <a:rPr lang="en-US" dirty="0" err="1" smtClean="0">
                <a:latin typeface="Calibri"/>
                <a:cs typeface="Calibri"/>
              </a:rPr>
              <a:t>b</a:t>
            </a:r>
            <a:r>
              <a:rPr lang="en-US" baseline="-25000" dirty="0" err="1" smtClean="0">
                <a:latin typeface="Calibri"/>
                <a:cs typeface="Calibri"/>
              </a:rPr>
              <a:t>ik</a:t>
            </a:r>
            <a:r>
              <a:rPr lang="en-US" dirty="0" smtClean="0">
                <a:latin typeface="Calibri"/>
                <a:cs typeface="Calibri"/>
              </a:rPr>
              <a:t>].</a:t>
            </a:r>
          </a:p>
          <a:p>
            <a:r>
              <a:rPr lang="en-US" dirty="0"/>
              <a:t>A </a:t>
            </a:r>
            <a:r>
              <a:rPr lang="en-US" i="1" dirty="0"/>
              <a:t>solution </a:t>
            </a:r>
            <a:r>
              <a:rPr lang="en-US" dirty="0"/>
              <a:t>to an STN is a schedule that assigns a time to each event such that all constraints are </a:t>
            </a:r>
            <a:r>
              <a:rPr lang="en-US" dirty="0" smtClean="0"/>
              <a:t>satisfied.</a:t>
            </a:r>
          </a:p>
          <a:p>
            <a:r>
              <a:rPr lang="en-US" dirty="0"/>
              <a:t>A Disjunctive Temporal Constraint Network, otherwise known as a Temporal Constraint Satisfaction Problem (TCSP), extends an STN by allowing multiple </a:t>
            </a:r>
            <a:r>
              <a:rPr lang="en-US" dirty="0" smtClean="0"/>
              <a:t>intervals </a:t>
            </a:r>
            <a:r>
              <a:rPr lang="en-US" dirty="0"/>
              <a:t>in constraints </a:t>
            </a:r>
            <a:endParaRPr lang="en-US" b="1" dirty="0"/>
          </a:p>
          <a:p>
            <a:r>
              <a:rPr lang="en-US" dirty="0"/>
              <a:t>(</a:t>
            </a:r>
            <a:r>
              <a:rPr lang="en-US" dirty="0" err="1"/>
              <a:t>X</a:t>
            </a:r>
            <a:r>
              <a:rPr lang="en-US" baseline="-25000" dirty="0" err="1"/>
              <a:t>k</a:t>
            </a:r>
            <a:r>
              <a:rPr lang="en-US" baseline="-25000" dirty="0"/>
              <a:t> </a:t>
            </a:r>
            <a:r>
              <a:rPr lang="en-US" dirty="0"/>
              <a:t>– X</a:t>
            </a:r>
            <a:r>
              <a:rPr lang="en-US" baseline="-25000" dirty="0"/>
              <a:t>i </a:t>
            </a:r>
            <a:r>
              <a:rPr lang="en-US" dirty="0"/>
              <a:t>) </a:t>
            </a:r>
            <a:r>
              <a:rPr lang="el-GR" dirty="0">
                <a:cs typeface="Calibri"/>
              </a:rPr>
              <a:t>ε</a:t>
            </a:r>
            <a:r>
              <a:rPr lang="en-US" dirty="0">
                <a:cs typeface="Calibri"/>
              </a:rPr>
              <a:t> </a:t>
            </a:r>
            <a:r>
              <a:rPr lang="en-US" dirty="0" smtClean="0">
                <a:cs typeface="Calibri"/>
              </a:rPr>
              <a:t>P({[</a:t>
            </a:r>
            <a:r>
              <a:rPr lang="en-US" dirty="0" err="1" smtClean="0">
                <a:cs typeface="Calibri"/>
              </a:rPr>
              <a:t>a</a:t>
            </a:r>
            <a:r>
              <a:rPr lang="en-US" baseline="-25000" dirty="0" err="1" smtClean="0">
                <a:cs typeface="Calibri"/>
              </a:rPr>
              <a:t>ik</a:t>
            </a:r>
            <a:r>
              <a:rPr lang="en-US" baseline="-25000" dirty="0">
                <a:cs typeface="Calibri"/>
              </a:rPr>
              <a:t>, </a:t>
            </a:r>
            <a:r>
              <a:rPr lang="en-US" dirty="0" err="1">
                <a:cs typeface="Calibri"/>
              </a:rPr>
              <a:t>b</a:t>
            </a:r>
            <a:r>
              <a:rPr lang="en-US" baseline="-25000" dirty="0" err="1">
                <a:cs typeface="Calibri"/>
              </a:rPr>
              <a:t>ik</a:t>
            </a:r>
            <a:r>
              <a:rPr lang="en-US" dirty="0" smtClean="0">
                <a:cs typeface="Calibri"/>
              </a:rPr>
              <a:t>] | </a:t>
            </a:r>
            <a:r>
              <a:rPr lang="en-US" dirty="0" err="1" smtClean="0">
                <a:cs typeface="Calibri"/>
              </a:rPr>
              <a:t>a</a:t>
            </a:r>
            <a:r>
              <a:rPr lang="en-US" baseline="-25000" dirty="0" err="1" smtClean="0">
                <a:cs typeface="Calibri"/>
              </a:rPr>
              <a:t>ik</a:t>
            </a:r>
            <a:r>
              <a:rPr lang="en-US" baseline="-25000" dirty="0" smtClean="0">
                <a:cs typeface="Calibri"/>
              </a:rPr>
              <a:t> </a:t>
            </a:r>
            <a:r>
              <a:rPr lang="en-US" dirty="0" smtClean="0">
                <a:cs typeface="Calibri"/>
              </a:rPr>
              <a:t>&lt; </a:t>
            </a:r>
            <a:r>
              <a:rPr lang="en-US" dirty="0" err="1" smtClean="0">
                <a:cs typeface="Calibri"/>
              </a:rPr>
              <a:t>b</a:t>
            </a:r>
            <a:r>
              <a:rPr lang="en-US" baseline="-25000" dirty="0" err="1" smtClean="0">
                <a:cs typeface="Calibri"/>
              </a:rPr>
              <a:t>ik</a:t>
            </a:r>
            <a:r>
              <a:rPr lang="en-US" dirty="0">
                <a:cs typeface="Calibri"/>
              </a:rPr>
              <a:t> </a:t>
            </a:r>
            <a:r>
              <a:rPr lang="en-US" dirty="0" smtClean="0">
                <a:cs typeface="Calibri"/>
              </a:rPr>
              <a:t>} ); Determining consistency is NP hard.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9814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2" y="381000"/>
            <a:ext cx="10360501" cy="1223963"/>
          </a:xfrm>
        </p:spPr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7612" y="1817077"/>
            <a:ext cx="10360501" cy="4462272"/>
          </a:xfrm>
        </p:spPr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8812" y="1600200"/>
            <a:ext cx="3733800" cy="290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1446212" y="2514600"/>
            <a:ext cx="4953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R</a:t>
            </a:r>
            <a:r>
              <a:rPr lang="en-US" dirty="0" smtClean="0"/>
              <a:t>emoving </a:t>
            </a:r>
            <a:r>
              <a:rPr lang="en-US" dirty="0"/>
              <a:t>a ball from Loc. #1 or #2 takes the left robot takes 8-10 seconds and takes the right robot 11-13 seconds 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555994" y="1566151"/>
            <a:ext cx="507181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Remove one ball each from all </a:t>
            </a:r>
            <a:r>
              <a:rPr lang="en-US" dirty="0" err="1" smtClean="0"/>
              <a:t>locaction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6212" y="4049091"/>
            <a:ext cx="4876800" cy="2181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18068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1218883" y="274637"/>
            <a:ext cx="10360501" cy="868363"/>
          </a:xfrm>
        </p:spPr>
        <p:txBody>
          <a:bodyPr/>
          <a:lstStyle/>
          <a:p>
            <a:r>
              <a:rPr lang="en-US" dirty="0" smtClean="0"/>
              <a:t>HHI as a guid</a:t>
            </a:r>
            <a:r>
              <a:rPr lang="en-US" dirty="0" smtClean="0"/>
              <a:t>e for HRI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218883" y="1219200"/>
            <a:ext cx="10360501" cy="4944869"/>
          </a:xfrm>
        </p:spPr>
        <p:txBody>
          <a:bodyPr/>
          <a:lstStyle/>
          <a:p>
            <a:r>
              <a:rPr lang="en-US" dirty="0" smtClean="0"/>
              <a:t>Best performance is achieved when robot emulates the effective coordination behaviors observed in human teams.</a:t>
            </a:r>
          </a:p>
          <a:p>
            <a:pPr marL="0" indent="0">
              <a:buNone/>
            </a:pPr>
            <a:r>
              <a:rPr lang="en-US" dirty="0" smtClean="0"/>
              <a:t>SET OF DESIGN REQUIREMENTS FOR THE CHASKI SYSTEM</a:t>
            </a:r>
          </a:p>
          <a:p>
            <a:r>
              <a:rPr lang="en-US" i="1" dirty="0" smtClean="0"/>
              <a:t>Teammates </a:t>
            </a:r>
            <a:r>
              <a:rPr lang="en-US" i="1" dirty="0"/>
              <a:t>make decisions </a:t>
            </a:r>
            <a:r>
              <a:rPr lang="en-US" i="1" dirty="0" smtClean="0"/>
              <a:t>on-the-fly</a:t>
            </a:r>
          </a:p>
          <a:p>
            <a:r>
              <a:rPr lang="en-US" i="1" dirty="0"/>
              <a:t>Teammates frequently communicate progress on the task</a:t>
            </a:r>
            <a:r>
              <a:rPr lang="en-US" i="1" dirty="0" smtClean="0"/>
              <a:t>.</a:t>
            </a:r>
          </a:p>
          <a:p>
            <a:r>
              <a:rPr lang="en-US" i="1" dirty="0" smtClean="0"/>
              <a:t>Teammates </a:t>
            </a:r>
            <a:r>
              <a:rPr lang="en-US" i="1" dirty="0"/>
              <a:t>consider the consequences of their </a:t>
            </a:r>
            <a:r>
              <a:rPr lang="en-US" i="1" dirty="0" smtClean="0"/>
              <a:t>actions on </a:t>
            </a:r>
            <a:r>
              <a:rPr lang="en-US" i="1" dirty="0"/>
              <a:t>others</a:t>
            </a:r>
            <a:r>
              <a:rPr lang="en-US" i="1" dirty="0" smtClean="0"/>
              <a:t>.</a:t>
            </a:r>
          </a:p>
          <a:p>
            <a:pPr marL="0" indent="0">
              <a:buNone/>
            </a:pP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7342857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1218883" y="274637"/>
            <a:ext cx="10360501" cy="944563"/>
          </a:xfrm>
        </p:spPr>
        <p:txBody>
          <a:bodyPr/>
          <a:lstStyle/>
          <a:p>
            <a:r>
              <a:rPr lang="en-US" dirty="0" smtClean="0"/>
              <a:t>Design requirements for Human-Robot Teaming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Chaski should take as input a shared plan that </a:t>
            </a:r>
            <a:r>
              <a:rPr lang="en-US" dirty="0" smtClean="0"/>
              <a:t>serves the </a:t>
            </a:r>
            <a:r>
              <a:rPr lang="en-US" dirty="0"/>
              <a:t>same purpose as the shared mental model within a </a:t>
            </a:r>
            <a:r>
              <a:rPr lang="en-US" dirty="0" smtClean="0"/>
              <a:t>human team.</a:t>
            </a:r>
          </a:p>
          <a:p>
            <a:r>
              <a:rPr lang="en-US" dirty="0"/>
              <a:t>Chaski should enable a robot to choose just before </a:t>
            </a:r>
            <a:r>
              <a:rPr lang="en-US" dirty="0" smtClean="0"/>
              <a:t>execution which </a:t>
            </a:r>
            <a:r>
              <a:rPr lang="en-US" dirty="0"/>
              <a:t>activities to perform and </a:t>
            </a:r>
            <a:r>
              <a:rPr lang="en-US" dirty="0" smtClean="0"/>
              <a:t>when.</a:t>
            </a:r>
          </a:p>
          <a:p>
            <a:r>
              <a:rPr lang="en-US" dirty="0"/>
              <a:t>Chaski should enable a robot to reason about the </a:t>
            </a:r>
            <a:r>
              <a:rPr lang="en-US" dirty="0" smtClean="0"/>
              <a:t>consequences of </a:t>
            </a:r>
            <a:r>
              <a:rPr lang="en-US" dirty="0"/>
              <a:t>its actions on human teammates by </a:t>
            </a:r>
            <a:r>
              <a:rPr lang="en-US" dirty="0" smtClean="0"/>
              <a:t>favoring execution </a:t>
            </a:r>
            <a:r>
              <a:rPr lang="en-US" dirty="0"/>
              <a:t>times that minimize the </a:t>
            </a:r>
            <a:r>
              <a:rPr lang="en-US" dirty="0" smtClean="0"/>
              <a:t>humans </a:t>
            </a:r>
            <a:r>
              <a:rPr lang="en-US" dirty="0"/>
              <a:t>idle time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42857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S102787942">
  <a:themeElements>
    <a:clrScheme name="Tech_16x9">
      <a:dk1>
        <a:sysClr val="windowText" lastClr="000000"/>
      </a:dk1>
      <a:lt1>
        <a:sysClr val="window" lastClr="FFFFFF"/>
      </a:lt1>
      <a:dk2>
        <a:srgbClr val="192A52"/>
      </a:dk2>
      <a:lt2>
        <a:srgbClr val="C0C0C0"/>
      </a:lt2>
      <a:accent1>
        <a:srgbClr val="009999"/>
      </a:accent1>
      <a:accent2>
        <a:srgbClr val="E98915"/>
      </a:accent2>
      <a:accent3>
        <a:srgbClr val="A419A7"/>
      </a:accent3>
      <a:accent4>
        <a:srgbClr val="AFC34D"/>
      </a:accent4>
      <a:accent5>
        <a:srgbClr val="E5572B"/>
      </a:accent5>
      <a:accent6>
        <a:srgbClr val="6868C4"/>
      </a:accent6>
      <a:hlink>
        <a:srgbClr val="009999"/>
      </a:hlink>
      <a:folHlink>
        <a:srgbClr val="7F7F7F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Tech_16x9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</a:schemeClr>
            </a:gs>
          </a:gsLst>
          <a:lin ang="5040000" scaled="1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1000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miter lim="800000"/>
        </a:ln>
        <a:ln w="25400" cap="flat" cmpd="sng" algn="ctr">
          <a:solidFill>
            <a:schemeClr val="phClr"/>
          </a:solidFill>
          <a:miter lim="800000"/>
        </a:ln>
        <a:ln w="38100" cap="flat" cmpd="sng" algn="ctr">
          <a:solidFill>
            <a:schemeClr val="phClr"/>
          </a:solidFill>
          <a:miter lim="800000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85000">
              <a:schemeClr val="phClr">
                <a:tint val="100000"/>
                <a:shade val="30000"/>
                <a:satMod val="100000"/>
              </a:schemeClr>
            </a:gs>
            <a:gs pos="100000">
              <a:schemeClr val="phClr">
                <a:shade val="60000"/>
                <a:satMod val="100000"/>
              </a:schemeClr>
            </a:gs>
          </a:gsLst>
          <a:lin ang="13500000" scaled="0"/>
        </a:grad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85000">
              <a:schemeClr val="phClr">
                <a:shade val="30000"/>
                <a:satMod val="100000"/>
              </a:schemeClr>
            </a:gs>
            <a:gs pos="100000">
              <a:schemeClr val="phClr">
                <a:shade val="60000"/>
                <a:satMod val="100000"/>
              </a:schemeClr>
            </a:gs>
          </a:gsLst>
          <a:lin ang="18900000" scaled="0"/>
        </a:gradFill>
      </a:bgFillStyleLst>
    </a:fmtScheme>
  </a:themeElements>
  <a:objectDefaults>
    <a:spDef>
      <a:spPr/>
      <a:bodyPr rtlCol="0" anchor="ctr"/>
      <a:lstStyle>
        <a:defPPr algn="ctr">
          <a:defRPr sz="280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80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Tech_16x9">
      <a:dk1>
        <a:sysClr val="windowText" lastClr="000000"/>
      </a:dk1>
      <a:lt1>
        <a:sysClr val="window" lastClr="FFFFFF"/>
      </a:lt1>
      <a:dk2>
        <a:srgbClr val="192A52"/>
      </a:dk2>
      <a:lt2>
        <a:srgbClr val="C0C0C0"/>
      </a:lt2>
      <a:accent1>
        <a:srgbClr val="009999"/>
      </a:accent1>
      <a:accent2>
        <a:srgbClr val="E98915"/>
      </a:accent2>
      <a:accent3>
        <a:srgbClr val="A419A7"/>
      </a:accent3>
      <a:accent4>
        <a:srgbClr val="AFC34D"/>
      </a:accent4>
      <a:accent5>
        <a:srgbClr val="E5572B"/>
      </a:accent5>
      <a:accent6>
        <a:srgbClr val="6868C4"/>
      </a:accent6>
      <a:hlink>
        <a:srgbClr val="009999"/>
      </a:hlink>
      <a:folHlink>
        <a:srgbClr val="7F7F7F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Tech_16x9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</a:schemeClr>
            </a:gs>
          </a:gsLst>
          <a:lin ang="5040000" scaled="1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1000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miter lim="800000"/>
        </a:ln>
        <a:ln w="25400" cap="flat" cmpd="sng" algn="ctr">
          <a:solidFill>
            <a:schemeClr val="phClr"/>
          </a:solidFill>
          <a:miter lim="800000"/>
        </a:ln>
        <a:ln w="38100" cap="flat" cmpd="sng" algn="ctr">
          <a:solidFill>
            <a:schemeClr val="phClr"/>
          </a:solidFill>
          <a:miter lim="800000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85000">
              <a:schemeClr val="phClr">
                <a:tint val="100000"/>
                <a:shade val="30000"/>
                <a:satMod val="100000"/>
              </a:schemeClr>
            </a:gs>
            <a:gs pos="100000">
              <a:schemeClr val="phClr">
                <a:shade val="60000"/>
                <a:satMod val="100000"/>
              </a:schemeClr>
            </a:gs>
          </a:gsLst>
          <a:lin ang="13500000" scaled="0"/>
        </a:grad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85000">
              <a:schemeClr val="phClr">
                <a:shade val="30000"/>
                <a:satMod val="100000"/>
              </a:schemeClr>
            </a:gs>
            <a:gs pos="100000">
              <a:schemeClr val="phClr">
                <a:shade val="60000"/>
                <a:satMod val="100000"/>
              </a:schemeClr>
            </a:gs>
          </a:gsLst>
          <a:lin ang="189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Tech_16x9">
      <a:dk1>
        <a:sysClr val="windowText" lastClr="000000"/>
      </a:dk1>
      <a:lt1>
        <a:sysClr val="window" lastClr="FFFFFF"/>
      </a:lt1>
      <a:dk2>
        <a:srgbClr val="192A52"/>
      </a:dk2>
      <a:lt2>
        <a:srgbClr val="C0C0C0"/>
      </a:lt2>
      <a:accent1>
        <a:srgbClr val="009999"/>
      </a:accent1>
      <a:accent2>
        <a:srgbClr val="E98915"/>
      </a:accent2>
      <a:accent3>
        <a:srgbClr val="A419A7"/>
      </a:accent3>
      <a:accent4>
        <a:srgbClr val="AFC34D"/>
      </a:accent4>
      <a:accent5>
        <a:srgbClr val="E5572B"/>
      </a:accent5>
      <a:accent6>
        <a:srgbClr val="6868C4"/>
      </a:accent6>
      <a:hlink>
        <a:srgbClr val="009999"/>
      </a:hlink>
      <a:folHlink>
        <a:srgbClr val="7F7F7F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Tech_16x9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</a:schemeClr>
            </a:gs>
          </a:gsLst>
          <a:lin ang="5040000" scaled="1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1000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miter lim="800000"/>
        </a:ln>
        <a:ln w="25400" cap="flat" cmpd="sng" algn="ctr">
          <a:solidFill>
            <a:schemeClr val="phClr"/>
          </a:solidFill>
          <a:miter lim="800000"/>
        </a:ln>
        <a:ln w="38100" cap="flat" cmpd="sng" algn="ctr">
          <a:solidFill>
            <a:schemeClr val="phClr"/>
          </a:solidFill>
          <a:miter lim="800000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85000">
              <a:schemeClr val="phClr">
                <a:tint val="100000"/>
                <a:shade val="30000"/>
                <a:satMod val="100000"/>
              </a:schemeClr>
            </a:gs>
            <a:gs pos="100000">
              <a:schemeClr val="phClr">
                <a:shade val="60000"/>
                <a:satMod val="100000"/>
              </a:schemeClr>
            </a:gs>
          </a:gsLst>
          <a:lin ang="13500000" scaled="0"/>
        </a:grad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85000">
              <a:schemeClr val="phClr">
                <a:shade val="30000"/>
                <a:satMod val="100000"/>
              </a:schemeClr>
            </a:gs>
            <a:gs pos="100000">
              <a:schemeClr val="phClr">
                <a:shade val="60000"/>
                <a:satMod val="100000"/>
              </a:schemeClr>
            </a:gs>
          </a:gsLst>
          <a:lin ang="189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3836F65B-1B07-41EE-A0E8-BC6EF385522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TS102787942</Template>
  <TotalTime>0</TotalTime>
  <Words>1311</Words>
  <Application>Microsoft Office PowerPoint</Application>
  <PresentationFormat>Custom</PresentationFormat>
  <Paragraphs>120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TS102787942</vt:lpstr>
      <vt:lpstr>Improved Human-Robot Team performance using Chaski</vt:lpstr>
      <vt:lpstr>  OUTLINE</vt:lpstr>
      <vt:lpstr>Features of Chaski</vt:lpstr>
      <vt:lpstr>Basic implementation of Chaski</vt:lpstr>
      <vt:lpstr>Chaski Problem statement </vt:lpstr>
      <vt:lpstr>Disjunctive Temporal Constraint Networks</vt:lpstr>
      <vt:lpstr>Example</vt:lpstr>
      <vt:lpstr>HHI as a guide for HRI</vt:lpstr>
      <vt:lpstr>Design requirements for Human-Robot Teaming</vt:lpstr>
      <vt:lpstr>Modeling system of equal partners</vt:lpstr>
      <vt:lpstr>Problem statement : Equal partners plan</vt:lpstr>
      <vt:lpstr>Output </vt:lpstr>
      <vt:lpstr>Technical Challenges</vt:lpstr>
      <vt:lpstr>HUMAN-ROBOT TEAMING EXPERIMENTS</vt:lpstr>
      <vt:lpstr>Method</vt:lpstr>
      <vt:lpstr>Rules</vt:lpstr>
      <vt:lpstr>Team Capabilities</vt:lpstr>
      <vt:lpstr>Activity Commands  </vt:lpstr>
      <vt:lpstr>Experiment Setup and Robot Platform</vt:lpstr>
      <vt:lpstr>Results</vt:lpstr>
      <vt:lpstr>Subjective measures</vt:lpstr>
      <vt:lpstr>Conclusions</vt:lpstr>
      <vt:lpstr>References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2012-12-01T16:57:57Z</dcterms:created>
  <dcterms:modified xsi:type="dcterms:W3CDTF">2012-12-03T14:59:44Z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TC027879909991</vt:lpwstr>
  </property>
</Properties>
</file>