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74" r:id="rId14"/>
    <p:sldId id="273" r:id="rId15"/>
    <p:sldId id="272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E0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3855C-67D2-4A15-B9B0-D54E74A44BBE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DBB3-DEC6-490B-A331-F0999E66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2936-6F24-4BC0-B196-68D2881760B0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699C-448E-45E2-ABB9-EB2B06ACC933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9B8-0421-4D7A-98BC-8ECB1FC132E7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D92-6488-4A8A-B33D-492846F9BA11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798942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DB-C218-4FBA-A79B-EC85266749B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2C04-A4BD-493A-BB22-0ACCE6390C9E}" type="datetime1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5326-9415-40EF-AF4D-C0E4DF0CBDFD}" type="datetime1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864B-90CC-4354-8E1A-E1303A54841B}" type="datetime1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FF2B-99BC-49E9-9AAD-027C5D08540E}" type="datetime1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A9A6-7B21-4E84-B70B-4C9FF3C79EF3}" type="datetime1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78F-E59D-468A-A0A3-F4036B093CE8}" type="datetime1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42F2-F590-4C76-BA56-FD909C2E1913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838200"/>
            <a:ext cx="7117180" cy="195798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Can Cloud Computing be Used for Planning? An Initial Study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048000"/>
            <a:ext cx="711718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Authors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Qiang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Lu*, </a:t>
            </a:r>
            <a:r>
              <a:rPr lang="en-US" dirty="0">
                <a:solidFill>
                  <a:schemeClr val="tx1"/>
                </a:solidFill>
              </a:rPr>
              <a:t>You </a:t>
            </a:r>
            <a:r>
              <a:rPr lang="en-US" dirty="0" err="1">
                <a:solidFill>
                  <a:schemeClr val="tx1"/>
                </a:solidFill>
              </a:rPr>
              <a:t>Xu</a:t>
            </a:r>
            <a:r>
              <a:rPr lang="en-US" dirty="0">
                <a:solidFill>
                  <a:schemeClr val="tx1"/>
                </a:solidFill>
              </a:rPr>
              <a:t>†, </a:t>
            </a:r>
            <a:r>
              <a:rPr lang="en-US" dirty="0" err="1">
                <a:solidFill>
                  <a:schemeClr val="tx1"/>
                </a:solidFill>
              </a:rPr>
              <a:t>Ruoyun</a:t>
            </a:r>
            <a:r>
              <a:rPr lang="en-US" dirty="0">
                <a:solidFill>
                  <a:schemeClr val="tx1"/>
                </a:solidFill>
              </a:rPr>
              <a:t> Huang†, </a:t>
            </a:r>
            <a:r>
              <a:rPr lang="en-US" dirty="0" err="1">
                <a:solidFill>
                  <a:schemeClr val="tx1"/>
                </a:solidFill>
              </a:rPr>
              <a:t>Yixin</a:t>
            </a:r>
            <a:r>
              <a:rPr lang="en-US" dirty="0">
                <a:solidFill>
                  <a:schemeClr val="tx1"/>
                </a:solidFill>
              </a:rPr>
              <a:t> Chen† and </a:t>
            </a:r>
            <a:r>
              <a:rPr lang="en-US" dirty="0" err="1">
                <a:solidFill>
                  <a:schemeClr val="tx1"/>
                </a:solidFill>
              </a:rPr>
              <a:t>Guoliang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Chen* from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*University </a:t>
            </a:r>
            <a:r>
              <a:rPr lang="en-US" sz="1800" dirty="0">
                <a:solidFill>
                  <a:schemeClr val="tx1"/>
                </a:solidFill>
              </a:rPr>
              <a:t>of Science and Technology of </a:t>
            </a:r>
            <a:r>
              <a:rPr lang="en-US" sz="1800" dirty="0" smtClean="0">
                <a:solidFill>
                  <a:schemeClr val="tx1"/>
                </a:solidFill>
              </a:rPr>
              <a:t>China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†Washington </a:t>
            </a:r>
            <a:r>
              <a:rPr lang="en-US" sz="1800" dirty="0">
                <a:solidFill>
                  <a:schemeClr val="tx1"/>
                </a:solidFill>
              </a:rPr>
              <a:t>University in St. </a:t>
            </a:r>
            <a:r>
              <a:rPr lang="en-US" sz="1800" dirty="0" smtClean="0">
                <a:solidFill>
                  <a:schemeClr val="tx1"/>
                </a:solidFill>
              </a:rPr>
              <a:t>Louis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logo_pp_CtheF_Cae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2400" y="228600"/>
            <a:ext cx="1828800" cy="4264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6800" y="4724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</a:t>
            </a:r>
            <a:r>
              <a:rPr lang="en-US" dirty="0"/>
              <a:t> </a:t>
            </a:r>
            <a:r>
              <a:rPr lang="en-US" i="1" dirty="0"/>
              <a:t>Proceedings of the 3rd IEEE International Conference on Cloud Computing Technology and Science (CloudCom-11)</a:t>
            </a:r>
            <a:r>
              <a:rPr lang="en-US" dirty="0"/>
              <a:t>, 2011.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791200"/>
            <a:ext cx="500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Speaker: Lin Liu from </a:t>
            </a:r>
            <a:r>
              <a:rPr lang="en-US" dirty="0">
                <a:solidFill>
                  <a:schemeClr val="bg1"/>
                </a:solidFill>
              </a:rPr>
              <a:t>Dept. </a:t>
            </a:r>
            <a:r>
              <a:rPr lang="en-US" dirty="0" smtClean="0">
                <a:solidFill>
                  <a:schemeClr val="bg1"/>
                </a:solidFill>
              </a:rPr>
              <a:t>of ECE, MTU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Portfolio Search With MRW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08802"/>
            <a:ext cx="7125112" cy="37251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t </a:t>
            </a:r>
            <a:r>
              <a:rPr lang="en-US" sz="2400" dirty="0">
                <a:solidFill>
                  <a:schemeClr val="bg1"/>
                </a:solidFill>
              </a:rPr>
              <a:t>is common to </a:t>
            </a:r>
            <a:r>
              <a:rPr lang="en-US" sz="2400" dirty="0" smtClean="0">
                <a:solidFill>
                  <a:schemeClr val="bg1"/>
                </a:solidFill>
              </a:rPr>
              <a:t>observe that </a:t>
            </a:r>
            <a:r>
              <a:rPr lang="en-US" sz="2400" dirty="0">
                <a:solidFill>
                  <a:schemeClr val="bg1"/>
                </a:solidFill>
              </a:rPr>
              <a:t>a MRW run with a different random seed solves </a:t>
            </a:r>
            <a:r>
              <a:rPr lang="en-US" sz="2400" dirty="0" smtClean="0">
                <a:solidFill>
                  <a:schemeClr val="bg1"/>
                </a:solidFill>
              </a:rPr>
              <a:t>the same </a:t>
            </a:r>
            <a:r>
              <a:rPr lang="en-US" sz="2400" dirty="0">
                <a:solidFill>
                  <a:schemeClr val="bg1"/>
                </a:solidFill>
              </a:rPr>
              <a:t>instance much faster than another </a:t>
            </a:r>
            <a:r>
              <a:rPr lang="en-US" sz="2400" dirty="0" smtClean="0">
                <a:solidFill>
                  <a:schemeClr val="bg1"/>
                </a:solidFill>
              </a:rPr>
              <a:t>one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Such a </a:t>
            </a:r>
            <a:r>
              <a:rPr lang="en-US" sz="2400" dirty="0" smtClean="0">
                <a:solidFill>
                  <a:schemeClr val="bg1"/>
                </a:solidFill>
              </a:rPr>
              <a:t>large variability </a:t>
            </a:r>
            <a:r>
              <a:rPr lang="en-US" sz="2400" dirty="0">
                <a:solidFill>
                  <a:schemeClr val="bg1"/>
                </a:solidFill>
              </a:rPr>
              <a:t>can benefit a portfolio scheme that makes </a:t>
            </a:r>
            <a:r>
              <a:rPr lang="en-US" sz="2400" dirty="0" smtClean="0">
                <a:solidFill>
                  <a:schemeClr val="bg1"/>
                </a:solidFill>
              </a:rPr>
              <a:t>multiple independent </a:t>
            </a:r>
            <a:r>
              <a:rPr lang="en-US" sz="2400" dirty="0">
                <a:solidFill>
                  <a:schemeClr val="bg1"/>
                </a:solidFill>
              </a:rPr>
              <a:t>runs and terminates as soon as one run finds </a:t>
            </a:r>
            <a:r>
              <a:rPr lang="en-US" sz="2400" dirty="0" smtClean="0">
                <a:solidFill>
                  <a:schemeClr val="bg1"/>
                </a:solidFill>
              </a:rPr>
              <a:t>a solution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PMRW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53" b="53398"/>
          <a:stretch/>
        </p:blipFill>
        <p:spPr>
          <a:xfrm>
            <a:off x="1143000" y="1768868"/>
            <a:ext cx="4166137" cy="18887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810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 soon as a processor finds a solution, all other processors will be halted.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solution time of PMRW is the minimum running time of the N independent runs.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Enhanced PMRW (</a:t>
            </a:r>
            <a:r>
              <a:rPr lang="en-US" dirty="0" err="1" smtClean="0">
                <a:solidFill>
                  <a:srgbClr val="FFC000"/>
                </a:solidFill>
              </a:rPr>
              <a:t>PMRW</a:t>
            </a:r>
            <a:r>
              <a:rPr lang="en-US" baseline="30000" dirty="0" err="1" smtClean="0">
                <a:solidFill>
                  <a:srgbClr val="FFC000"/>
                </a:solidFill>
              </a:rPr>
              <a:t>ms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685002"/>
                <a:ext cx="7125112" cy="326799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PMRW</a:t>
                </a:r>
                <a:r>
                  <a:rPr lang="en-US" sz="2400" baseline="30000" dirty="0" err="1" smtClean="0">
                    <a:solidFill>
                      <a:schemeClr val="bg1"/>
                    </a:solidFill>
                  </a:rPr>
                  <a:t>ms</a:t>
                </a:r>
                <a:r>
                  <a:rPr lang="en-US" sz="2400" baseline="30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is a strategy that takes in a candidate configuration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Each processor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performs search independently and simultaneously using the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Details are neglected due to time limitation.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685002"/>
                <a:ext cx="7125112" cy="3267998"/>
              </a:xfrm>
              <a:blipFill rotWithShape="1">
                <a:blip r:embed="rId2"/>
                <a:stretch>
                  <a:fillRect l="-1027" r="-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Implementation In Windows Azure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1" b="52467"/>
          <a:stretch/>
        </p:blipFill>
        <p:spPr>
          <a:xfrm>
            <a:off x="1329690" y="2035175"/>
            <a:ext cx="6181891" cy="2994025"/>
          </a:xfrm>
          <a:solidFill>
            <a:schemeClr val="bg2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Experimental Results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09443" y="1981200"/>
            <a:ext cx="7125112" cy="15153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Evaluation in a local cloud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Evaluation in Windows Azure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Evaluation </a:t>
            </a:r>
            <a:r>
              <a:rPr lang="en-US" dirty="0" smtClean="0">
                <a:solidFill>
                  <a:srgbClr val="FFC000"/>
                </a:solidFill>
              </a:rPr>
              <a:t>In A Local </a:t>
            </a: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loud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87" b="14089"/>
          <a:stretch/>
        </p:blipFill>
        <p:spPr>
          <a:xfrm>
            <a:off x="1329690" y="1600200"/>
            <a:ext cx="5680710" cy="51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Evaluation </a:t>
            </a:r>
            <a:r>
              <a:rPr lang="en-US" dirty="0" smtClean="0">
                <a:solidFill>
                  <a:srgbClr val="FFC000"/>
                </a:solidFill>
              </a:rPr>
              <a:t>In </a:t>
            </a:r>
            <a:r>
              <a:rPr lang="en-US" dirty="0">
                <a:solidFill>
                  <a:srgbClr val="FFC000"/>
                </a:solidFill>
              </a:rPr>
              <a:t>Windows </a:t>
            </a:r>
            <a:r>
              <a:rPr lang="en-US" dirty="0" smtClean="0">
                <a:solidFill>
                  <a:srgbClr val="FFC000"/>
                </a:solidFill>
              </a:rPr>
              <a:t>Azure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9" b="14322"/>
          <a:stretch/>
        </p:blipFill>
        <p:spPr>
          <a:xfrm>
            <a:off x="1329690" y="1600200"/>
            <a:ext cx="5674425" cy="51353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Conclusions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371600"/>
            <a:ext cx="7125112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portfolio search algorithm which is suitable for cloud computing is proposed</a:t>
            </a:r>
          </a:p>
          <a:p>
            <a:r>
              <a:rPr lang="en-US" sz="2400" dirty="0" smtClean="0"/>
              <a:t>The portfolio of MRW algorithm is implemented in a local cloud and the Windows Azure platform</a:t>
            </a:r>
          </a:p>
          <a:p>
            <a:r>
              <a:rPr lang="en-US" sz="2400" dirty="0" smtClean="0"/>
              <a:t>The proposed algorithm is economically sensible in clouds and robust under processor failures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066800"/>
            <a:ext cx="4248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 smtClean="0">
                <a:solidFill>
                  <a:srgbClr val="FFC000"/>
                </a:solidFill>
              </a:rPr>
              <a:t>Thanks!</a:t>
            </a:r>
            <a:endParaRPr lang="en-US" sz="8000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304" y="3096161"/>
            <a:ext cx="4248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 smtClean="0">
                <a:solidFill>
                  <a:srgbClr val="FFC000"/>
                </a:solidFill>
              </a:rPr>
              <a:t>Q &amp; A</a:t>
            </a:r>
            <a:endParaRPr lang="en-US" sz="8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Outline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Cloud Computing</a:t>
            </a:r>
          </a:p>
          <a:p>
            <a:r>
              <a:rPr lang="en-US" sz="2800" dirty="0" smtClean="0"/>
              <a:t>MRW</a:t>
            </a:r>
          </a:p>
          <a:p>
            <a:r>
              <a:rPr lang="en-US" sz="2800" dirty="0" smtClean="0"/>
              <a:t>PMRW</a:t>
            </a:r>
          </a:p>
          <a:p>
            <a:r>
              <a:rPr lang="en-US" sz="2800" dirty="0" smtClean="0"/>
              <a:t>Enhanced PMRW</a:t>
            </a:r>
          </a:p>
          <a:p>
            <a:r>
              <a:rPr lang="en-US" sz="2800" dirty="0" smtClean="0"/>
              <a:t>Implementation in Windows Azure</a:t>
            </a:r>
          </a:p>
          <a:p>
            <a:r>
              <a:rPr lang="en-US" sz="2800" dirty="0" smtClean="0"/>
              <a:t>Experimental Results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 descr="cloud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8286"/>
            <a:ext cx="7315200" cy="52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286000" y="2286000"/>
            <a:ext cx="4038600" cy="22098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FF9900"/>
                </a:solidFill>
              </a:rPr>
              <a:t>What is Cloud </a:t>
            </a:r>
            <a:r>
              <a:rPr lang="en-US" sz="4000" i="1" dirty="0" smtClean="0">
                <a:solidFill>
                  <a:srgbClr val="FF9900"/>
                </a:solidFill>
              </a:rPr>
              <a:t>Computing?</a:t>
            </a:r>
            <a:endParaRPr lang="en-US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Cloud</a:t>
            </a:r>
            <a:r>
              <a:rPr lang="en-US" dirty="0" smtClean="0"/>
              <a:t> </a:t>
            </a:r>
            <a:r>
              <a:rPr lang="en-US" dirty="0">
                <a:solidFill>
                  <a:srgbClr val="FFC000"/>
                </a:solidFill>
              </a:rPr>
              <a:t>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2E04DE"/>
                </a:solidFill>
                <a:ea typeface="ＭＳ Ｐゴシック" pitchFamily="-97" charset="-128"/>
              </a:rPr>
              <a:t>Cloud Computing </a:t>
            </a:r>
            <a:r>
              <a:rPr lang="en-US" sz="2400" dirty="0">
                <a:solidFill>
                  <a:schemeClr val="bg1"/>
                </a:solidFill>
                <a:ea typeface="ＭＳ Ｐゴシック" pitchFamily="-97" charset="-128"/>
              </a:rPr>
              <a:t>is a general term used to describe a new class of network based computing that takes place over the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-97" charset="-128"/>
              </a:rPr>
              <a:t>Internet</a:t>
            </a:r>
            <a:endParaRPr lang="en-US" sz="2400" dirty="0">
              <a:solidFill>
                <a:schemeClr val="bg1"/>
              </a:solidFill>
              <a:ea typeface="ＭＳ Ｐゴシック" pitchFamily="-97" charset="-128"/>
            </a:endParaRPr>
          </a:p>
          <a:p>
            <a:r>
              <a:rPr lang="en-US" sz="2400" dirty="0" smtClean="0">
                <a:solidFill>
                  <a:schemeClr val="bg1"/>
                </a:solidFill>
                <a:ea typeface="ＭＳ Ｐゴシック" pitchFamily="-97" charset="-128"/>
              </a:rPr>
              <a:t>It is </a:t>
            </a:r>
            <a:r>
              <a:rPr lang="en-US" sz="2400" dirty="0">
                <a:solidFill>
                  <a:schemeClr val="bg1"/>
                </a:solidFill>
                <a:ea typeface="ＭＳ Ｐゴシック" pitchFamily="-97" charset="-128"/>
              </a:rPr>
              <a:t>a collection/group of integrated and networked hardware, software and Internet infrastructure (called a platform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-97" charset="-128"/>
              </a:rPr>
              <a:t>)</a:t>
            </a:r>
            <a:endParaRPr lang="en-US" sz="2400" dirty="0">
              <a:solidFill>
                <a:schemeClr val="bg1"/>
              </a:solidFill>
              <a:ea typeface="ＭＳ Ｐゴシック" pitchFamily="-97" charset="-128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4479151" cy="405288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0390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Cloud </a:t>
            </a:r>
            <a:r>
              <a:rPr lang="en-US" dirty="0">
                <a:solidFill>
                  <a:srgbClr val="FFC000"/>
                </a:solidFill>
              </a:rPr>
              <a:t>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76400"/>
            <a:ext cx="7125112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Advantages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Low cost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High availability, scalability, elasticity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Free of maintenance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Disadvantages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High latency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Security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Parallel Search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25112" cy="23535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Search is a key technique for planning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reported parallel algorithms are not suitable for the cloud environment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18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Portfolio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00200"/>
            <a:ext cx="7125112" cy="26583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portfolio of algorithms is a collection of </a:t>
            </a:r>
            <a:r>
              <a:rPr lang="en-US" sz="2400" dirty="0" smtClean="0">
                <a:solidFill>
                  <a:schemeClr val="bg1"/>
                </a:solidFill>
              </a:rPr>
              <a:t>different algorithms </a:t>
            </a:r>
            <a:r>
              <a:rPr lang="en-US" sz="2400" dirty="0">
                <a:solidFill>
                  <a:schemeClr val="bg1"/>
                </a:solidFill>
              </a:rPr>
              <a:t>and/or different copies of the same </a:t>
            </a:r>
            <a:r>
              <a:rPr lang="en-US" sz="2400" dirty="0" smtClean="0">
                <a:solidFill>
                  <a:schemeClr val="bg1"/>
                </a:solidFill>
              </a:rPr>
              <a:t>algorithm running </a:t>
            </a:r>
            <a:r>
              <a:rPr lang="en-US" sz="2400" dirty="0">
                <a:solidFill>
                  <a:schemeClr val="bg1"/>
                </a:solidFill>
              </a:rPr>
              <a:t>in parallel on different processors or </a:t>
            </a:r>
            <a:r>
              <a:rPr lang="en-US" sz="2400" dirty="0" smtClean="0">
                <a:solidFill>
                  <a:schemeClr val="bg1"/>
                </a:solidFill>
              </a:rPr>
              <a:t>interleaved on </a:t>
            </a:r>
            <a:r>
              <a:rPr lang="en-US" sz="2400" dirty="0">
                <a:solidFill>
                  <a:schemeClr val="bg1"/>
                </a:solidFill>
              </a:rPr>
              <a:t>one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Monte-Carlo Random </a:t>
            </a:r>
            <a:r>
              <a:rPr lang="en-US" dirty="0" smtClean="0">
                <a:solidFill>
                  <a:srgbClr val="FFC000"/>
                </a:solidFill>
              </a:rPr>
              <a:t>Walk (MRW)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75" b="18044"/>
          <a:stretch/>
        </p:blipFill>
        <p:spPr>
          <a:xfrm>
            <a:off x="1939712" y="1506297"/>
            <a:ext cx="5223088" cy="51231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MRW Runtime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7"/>
          <a:stretch/>
        </p:blipFill>
        <p:spPr>
          <a:xfrm>
            <a:off x="990600" y="1600200"/>
            <a:ext cx="3699088" cy="49974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0668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runs with different random seeds have significantly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ifferent running time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nter">
    <a:dk1>
      <a:sysClr val="windowText" lastClr="000000"/>
    </a:dk1>
    <a:lt1>
      <a:sysClr val="window" lastClr="FFFFFF"/>
    </a:lt1>
    <a:dk2>
      <a:srgbClr val="1F7BB6"/>
    </a:dk2>
    <a:lt2>
      <a:srgbClr val="C5E1FE"/>
    </a:lt2>
    <a:accent1>
      <a:srgbClr val="B2BDC1"/>
    </a:accent1>
    <a:accent2>
      <a:srgbClr val="767D83"/>
    </a:accent2>
    <a:accent3>
      <a:srgbClr val="3E505C"/>
    </a:accent3>
    <a:accent4>
      <a:srgbClr val="386489"/>
    </a:accent4>
    <a:accent5>
      <a:srgbClr val="4C80AF"/>
    </a:accent5>
    <a:accent6>
      <a:srgbClr val="7DA7D1"/>
    </a:accent6>
    <a:hlink>
      <a:srgbClr val="408080"/>
    </a:hlink>
    <a:folHlink>
      <a:srgbClr val="5EAE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456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Winter</vt:lpstr>
      <vt:lpstr>Can Cloud Computing be Used for Planning? An Initial Study</vt:lpstr>
      <vt:lpstr>Outline</vt:lpstr>
      <vt:lpstr>PowerPoint Presentation</vt:lpstr>
      <vt:lpstr>Cloud Computing</vt:lpstr>
      <vt:lpstr>Cloud Computing</vt:lpstr>
      <vt:lpstr>Parallel Search Algorithms</vt:lpstr>
      <vt:lpstr>Portfolio Search</vt:lpstr>
      <vt:lpstr>Monte-Carlo Random Walk (MRW)</vt:lpstr>
      <vt:lpstr>MRW Runtime</vt:lpstr>
      <vt:lpstr>Portfolio Search With MRW</vt:lpstr>
      <vt:lpstr>PMRW</vt:lpstr>
      <vt:lpstr>Enhanced PMRW (PMRWms)</vt:lpstr>
      <vt:lpstr>Implementation In Windows Azure</vt:lpstr>
      <vt:lpstr>Experimental Results</vt:lpstr>
      <vt:lpstr>Evaluation In A Local Cloud</vt:lpstr>
      <vt:lpstr>Evaluation In Windows Azure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Cloud Computing be Used for Planning? An Initial Study</dc:title>
  <dc:creator>lliu7</dc:creator>
  <cp:lastModifiedBy>nilufer</cp:lastModifiedBy>
  <cp:revision>18</cp:revision>
  <dcterms:created xsi:type="dcterms:W3CDTF">2006-08-16T00:00:00Z</dcterms:created>
  <dcterms:modified xsi:type="dcterms:W3CDTF">2012-12-03T08:41:39Z</dcterms:modified>
</cp:coreProperties>
</file>