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0" r:id="rId5"/>
    <p:sldId id="263" r:id="rId6"/>
    <p:sldId id="262" r:id="rId7"/>
    <p:sldId id="265" r:id="rId8"/>
    <p:sldId id="267" r:id="rId9"/>
    <p:sldId id="264" r:id="rId10"/>
    <p:sldId id="269" r:id="rId11"/>
    <p:sldId id="278" r:id="rId12"/>
    <p:sldId id="284" r:id="rId13"/>
    <p:sldId id="272" r:id="rId14"/>
    <p:sldId id="273" r:id="rId15"/>
    <p:sldId id="274" r:id="rId16"/>
    <p:sldId id="275" r:id="rId17"/>
    <p:sldId id="280" r:id="rId18"/>
    <p:sldId id="281" r:id="rId19"/>
    <p:sldId id="276" r:id="rId20"/>
    <p:sldId id="277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98CB-6477-4486-A529-AE1D694891EB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20DED-F7AE-46F2-AF95-BB67C29D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52C6-3DC2-4BF4-9817-3D89EBFF72B8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49070-F140-47D1-ABE1-C146857DF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9070-F140-47D1-ABE1-C146857DFC4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07A366-FB6D-4C70-B17F-095E3EF45EE8}" type="datetime10">
              <a:rPr lang="en-US" smtClean="0"/>
              <a:pPr/>
              <a:t>21:26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7C52C6-3DC2-4BF4-9817-3D89EBFF72B8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549070-F140-47D1-ABE1-C146857DFC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57E4-B519-4E98-8810-38E63F44F5F8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BB4-F888-49B8-A66C-F3E4E963CA62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A92-B124-41D2-80C6-2EED87610F88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503D-E31C-4E80-AC73-EAA82230E3F3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461-82B9-4F71-A316-04F9185FC401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B451-6DDC-4EE0-AC4F-21DDE92BE991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5FC0-9394-43A5-99E3-D0F6D54D228C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E28-CCDE-4A5F-840E-761181FE9505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C27C-7B57-477F-9117-376019C1360B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29B-8DD9-4111-AE48-DC44B8AE4594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E18E-B111-4E47-9808-11BD150486B5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65AC-879E-469C-88A4-38BFBAF6600D}" type="datetime10">
              <a:rPr lang="en-US" smtClean="0"/>
              <a:pPr/>
              <a:t>21:26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B1B23-B346-48CB-B312-6390B45B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b="1" dirty="0"/>
              <a:t>Autonomous Driving in </a:t>
            </a:r>
            <a:r>
              <a:rPr lang="en-US" sz="2800" b="1" dirty="0" smtClean="0"/>
              <a:t>Urban Environments</a:t>
            </a:r>
            <a:r>
              <a:rPr lang="en-US" sz="2800" b="1" dirty="0"/>
              <a:t>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Boss </a:t>
            </a:r>
            <a:r>
              <a:rPr lang="en-US" sz="2800" b="1" dirty="0"/>
              <a:t>and </a:t>
            </a:r>
            <a:r>
              <a:rPr lang="en-US" sz="2800" b="1" dirty="0" smtClean="0"/>
              <a:t>the Urban Challenge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96240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Journal of Field Robotics Special Issue: Special Issue on the 2007 DARPA Urban Challenge, Part I Volume 25, Issue 8, pages 425–466, August 2008</a:t>
            </a:r>
          </a:p>
          <a:p>
            <a:r>
              <a:rPr lang="en-US" sz="1600" b="1" dirty="0" smtClean="0"/>
              <a:t>CMU, GM, Caterpillar, Continental, Intel</a:t>
            </a:r>
          </a:p>
          <a:p>
            <a:pPr algn="just"/>
            <a:r>
              <a:rPr lang="en-US" sz="1600" b="1" dirty="0" smtClean="0"/>
              <a:t>Chris </a:t>
            </a:r>
            <a:r>
              <a:rPr lang="en-US" sz="1600" b="1" dirty="0" err="1" smtClean="0"/>
              <a:t>Urmson</a:t>
            </a:r>
            <a:r>
              <a:rPr lang="en-US" sz="1600" b="1" dirty="0" smtClean="0"/>
              <a:t>, Joshua </a:t>
            </a:r>
            <a:r>
              <a:rPr lang="en-US" sz="1600" b="1" dirty="0" err="1" smtClean="0"/>
              <a:t>Anhalt</a:t>
            </a:r>
            <a:r>
              <a:rPr lang="en-US" sz="1600" b="1" dirty="0" smtClean="0"/>
              <a:t>, Drew </a:t>
            </a:r>
            <a:r>
              <a:rPr lang="en-US" sz="1600" b="1" dirty="0" err="1" smtClean="0"/>
              <a:t>Bagnell</a:t>
            </a:r>
            <a:r>
              <a:rPr lang="en-US" sz="1600" b="1" dirty="0" smtClean="0"/>
              <a:t> Chris </a:t>
            </a:r>
            <a:r>
              <a:rPr lang="en-US" sz="1600" b="1" dirty="0" err="1" smtClean="0"/>
              <a:t>Urmson</a:t>
            </a:r>
            <a:r>
              <a:rPr lang="en-US" sz="1600" b="1" dirty="0" smtClean="0"/>
              <a:t>, Joshua </a:t>
            </a:r>
            <a:r>
              <a:rPr lang="en-US" sz="1600" b="1" dirty="0" err="1" smtClean="0"/>
              <a:t>Anhalt</a:t>
            </a:r>
            <a:r>
              <a:rPr lang="en-US" sz="1600" b="1" dirty="0" smtClean="0"/>
              <a:t>, Drew </a:t>
            </a:r>
            <a:r>
              <a:rPr lang="en-US" sz="1600" b="1" dirty="0" err="1" smtClean="0"/>
              <a:t>Bagnell</a:t>
            </a:r>
            <a:r>
              <a:rPr lang="en-US" sz="1600" b="1" dirty="0" smtClean="0"/>
              <a:t>, Christopher Baker, Robert </a:t>
            </a:r>
            <a:r>
              <a:rPr lang="en-US" sz="1600" b="1" dirty="0" err="1" smtClean="0"/>
              <a:t>Bittner,M</a:t>
            </a:r>
            <a:r>
              <a:rPr lang="en-US" sz="1600" b="1" dirty="0" smtClean="0"/>
              <a:t>. N. Clark, John Dolan, Dave </a:t>
            </a:r>
            <a:r>
              <a:rPr lang="en-US" sz="1600" b="1" dirty="0" err="1" smtClean="0"/>
              <a:t>Duggins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Tugrul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Galatali</a:t>
            </a:r>
            <a:r>
              <a:rPr lang="en-US" sz="1600" b="1" dirty="0" smtClean="0"/>
              <a:t>, Chris Geyer, Michele </a:t>
            </a:r>
            <a:r>
              <a:rPr lang="en-US" sz="1600" b="1" dirty="0" err="1" smtClean="0"/>
              <a:t>Gittleman</a:t>
            </a:r>
            <a:r>
              <a:rPr lang="en-US" sz="1600" b="1" dirty="0" smtClean="0"/>
              <a:t>, Sam </a:t>
            </a:r>
            <a:r>
              <a:rPr lang="en-US" sz="1600" b="1" dirty="0" err="1" smtClean="0"/>
              <a:t>Harbaugh</a:t>
            </a:r>
            <a:r>
              <a:rPr lang="en-US" sz="1600" b="1" dirty="0" smtClean="0"/>
              <a:t>, Martial Hebert, Thomas M. </a:t>
            </a:r>
            <a:r>
              <a:rPr lang="en-US" sz="1600" b="1" dirty="0" err="1" smtClean="0"/>
              <a:t>Howard,Sascha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Kolski</a:t>
            </a:r>
            <a:r>
              <a:rPr lang="en-US" sz="1600" b="1" dirty="0" smtClean="0"/>
              <a:t>, Alonzo Kelly, Maxim </a:t>
            </a:r>
            <a:r>
              <a:rPr lang="en-US" sz="1600" b="1" dirty="0" err="1" smtClean="0"/>
              <a:t>Likhachev</a:t>
            </a:r>
            <a:r>
              <a:rPr lang="en-US" sz="1600" b="1" dirty="0" smtClean="0"/>
              <a:t>, Matt </a:t>
            </a:r>
            <a:r>
              <a:rPr lang="en-US" sz="1600" b="1" dirty="0" err="1" smtClean="0"/>
              <a:t>McNaughton,Nick</a:t>
            </a:r>
            <a:r>
              <a:rPr lang="en-US" sz="1600" b="1" dirty="0" smtClean="0"/>
              <a:t> Miller, Kevin Peterson, Brian </a:t>
            </a:r>
            <a:r>
              <a:rPr lang="en-US" sz="1600" b="1" dirty="0" err="1" smtClean="0"/>
              <a:t>Pilnick,Raj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Rajkumar</a:t>
            </a:r>
            <a:r>
              <a:rPr lang="en-US" sz="1600" b="1" dirty="0" smtClean="0"/>
              <a:t>, Paul </a:t>
            </a:r>
            <a:r>
              <a:rPr lang="en-US" sz="1600" b="1" dirty="0" err="1" smtClean="0"/>
              <a:t>Rybski</a:t>
            </a:r>
            <a:r>
              <a:rPr lang="en-US" sz="1600" b="1" dirty="0" smtClean="0"/>
              <a:t>, Bryan </a:t>
            </a:r>
            <a:r>
              <a:rPr lang="en-US" sz="1600" b="1" dirty="0" err="1" smtClean="0"/>
              <a:t>Salesky</a:t>
            </a:r>
            <a:r>
              <a:rPr lang="en-US" sz="1600" b="1" dirty="0" smtClean="0"/>
              <a:t>, Young-Woo </a:t>
            </a:r>
            <a:r>
              <a:rPr lang="en-US" sz="1600" b="1" dirty="0" err="1" smtClean="0"/>
              <a:t>Seo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Sanjiv</a:t>
            </a:r>
            <a:r>
              <a:rPr lang="en-US" sz="1600" b="1" dirty="0" smtClean="0"/>
              <a:t> Singh, Jarrod </a:t>
            </a:r>
            <a:r>
              <a:rPr lang="en-US" sz="1600" b="1" dirty="0" err="1" smtClean="0"/>
              <a:t>Snider,Anthony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Stentz</a:t>
            </a:r>
            <a:r>
              <a:rPr lang="en-US" sz="1600" b="1" dirty="0" smtClean="0"/>
              <a:t>, William Whittaker, </a:t>
            </a:r>
            <a:r>
              <a:rPr lang="en-US" sz="1600" b="1" dirty="0" err="1" smtClean="0"/>
              <a:t>Ziv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Wolkowicki</a:t>
            </a:r>
            <a:r>
              <a:rPr lang="en-US" sz="1600" b="1" dirty="0" smtClean="0"/>
              <a:t>, Jason </a:t>
            </a:r>
            <a:r>
              <a:rPr lang="en-US" sz="1600" b="1" dirty="0" err="1" smtClean="0"/>
              <a:t>Ziglar</a:t>
            </a:r>
            <a:r>
              <a:rPr lang="en-US" sz="1600" b="1" dirty="0" smtClean="0"/>
              <a:t> Hong </a:t>
            </a:r>
            <a:r>
              <a:rPr lang="en-US" sz="1600" b="1" dirty="0" err="1" smtClean="0"/>
              <a:t>Bae</a:t>
            </a:r>
            <a:r>
              <a:rPr lang="en-US" sz="1600" b="1" dirty="0" smtClean="0"/>
              <a:t>, Thomas Brown, Daniel </a:t>
            </a:r>
            <a:r>
              <a:rPr lang="en-US" sz="1600" b="1" dirty="0" err="1" smtClean="0"/>
              <a:t>Demitrish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Bakhtiar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Litkouhi</a:t>
            </a:r>
            <a:r>
              <a:rPr lang="en-US" sz="1600" b="1" dirty="0" smtClean="0"/>
              <a:t>, Jim </a:t>
            </a:r>
            <a:r>
              <a:rPr lang="en-US" sz="1600" b="1" dirty="0" err="1" smtClean="0"/>
              <a:t>Nickolaou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Varsha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Sadekar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Wende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Zhang,Joshua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Struble</a:t>
            </a:r>
            <a:r>
              <a:rPr lang="en-US" sz="1600" b="1" dirty="0" smtClean="0"/>
              <a:t> and Michael Taylor, Michael </a:t>
            </a:r>
            <a:r>
              <a:rPr lang="en-US" sz="1600" b="1" dirty="0" err="1" smtClean="0"/>
              <a:t>Darms</a:t>
            </a:r>
            <a:r>
              <a:rPr lang="en-US" sz="1600" b="1" dirty="0" smtClean="0"/>
              <a:t>, Dave Ferguson</a:t>
            </a:r>
          </a:p>
          <a:p>
            <a:endParaRPr lang="en-US" sz="1600" b="1" dirty="0" smtClean="0"/>
          </a:p>
          <a:p>
            <a:r>
              <a:rPr lang="en-US" sz="1800" dirty="0" smtClean="0"/>
              <a:t>Presenter  Fan </a:t>
            </a:r>
            <a:r>
              <a:rPr lang="en-US" sz="1800" dirty="0" err="1" smtClean="0"/>
              <a:t>Shen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3600" dirty="0" smtClean="0">
                <a:latin typeface="+mj-lt"/>
              </a:rPr>
              <a:t>Wavelet-based feature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924800" cy="481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A4D0-ED36-46D5-946C-78D5D331A47B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Wavelet-based feature extraction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coefficients for the current level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Label each coefficient with label of level i-1</a:t>
            </a:r>
          </a:p>
          <a:p>
            <a:r>
              <a:rPr lang="en-US" dirty="0" smtClean="0"/>
              <a:t>Compute        using these labels</a:t>
            </a:r>
          </a:p>
          <a:p>
            <a:pPr>
              <a:buNone/>
            </a:pPr>
            <a:r>
              <a:rPr lang="en-US" dirty="0" smtClean="0"/>
              <a:t>                                   1  if y[n]-           </a:t>
            </a:r>
            <a:r>
              <a:rPr lang="en-US" sz="1600" dirty="0" smtClean="0"/>
              <a:t> </a:t>
            </a:r>
            <a:r>
              <a:rPr lang="en-US" dirty="0" smtClean="0"/>
              <a:t>&gt;=</a:t>
            </a:r>
            <a:r>
              <a:rPr lang="en-US" dirty="0" err="1" smtClean="0"/>
              <a:t>d</a:t>
            </a:r>
            <a:r>
              <a:rPr lang="en-US" sz="2400" i="1" dirty="0" err="1" smtClean="0"/>
              <a:t>i</a:t>
            </a:r>
            <a:endParaRPr lang="en-US" i="1" dirty="0" smtClean="0"/>
          </a:p>
          <a:p>
            <a:r>
              <a:rPr lang="en-US" dirty="0" smtClean="0"/>
              <a:t>Class(y[n], </a:t>
            </a:r>
            <a:r>
              <a:rPr lang="en-US" dirty="0" err="1" smtClean="0"/>
              <a:t>i</a:t>
            </a:r>
            <a:r>
              <a:rPr lang="en-US" dirty="0" smtClean="0"/>
              <a:t>)=   </a:t>
            </a:r>
          </a:p>
          <a:p>
            <a:pPr>
              <a:buNone/>
            </a:pPr>
            <a:r>
              <a:rPr lang="en-US" dirty="0" smtClean="0"/>
              <a:t>                                   0  otherwise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200400" y="3657600"/>
            <a:ext cx="304800" cy="1143000"/>
          </a:xfrm>
          <a:prstGeom prst="leftBr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95600"/>
            <a:ext cx="685800" cy="37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6812" y="3429000"/>
            <a:ext cx="84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12F7-4B65-44A6-8630-CD53C0ECE250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Performance of the algorithm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503D-E31C-4E80-AC73-EAA82230E3F3}" type="datetime10">
              <a:rPr lang="en-US" smtClean="0"/>
              <a:pPr/>
              <a:t>22:13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71600"/>
            <a:ext cx="2619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3200400" cy="26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86200"/>
            <a:ext cx="320040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Intersections and Yielding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Intersection-Centric Precedence Estimation</a:t>
            </a:r>
          </a:p>
          <a:p>
            <a:r>
              <a:rPr lang="en-US" dirty="0" smtClean="0"/>
              <a:t>Yielding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0E7-6817-4168-8E81-355CAAF96676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Intersection-Centric Precedence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867013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CA1A-F396-4540-B52E-377059CCFA8E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Yielding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T </a:t>
            </a:r>
            <a:r>
              <a:rPr lang="en-US" sz="2000" i="1" dirty="0" smtClean="0">
                <a:latin typeface="+mj-lt"/>
              </a:rPr>
              <a:t>required </a:t>
            </a:r>
            <a:r>
              <a:rPr lang="en-US" i="1" dirty="0" smtClean="0">
                <a:latin typeface="+mj-lt"/>
              </a:rPr>
              <a:t>=</a:t>
            </a:r>
            <a:r>
              <a:rPr lang="en-US" i="1" dirty="0" err="1" smtClean="0">
                <a:latin typeface="+mj-lt"/>
              </a:rPr>
              <a:t>T</a:t>
            </a:r>
            <a:r>
              <a:rPr lang="en-US" sz="2000" i="1" dirty="0" err="1" smtClean="0">
                <a:latin typeface="+mj-lt"/>
              </a:rPr>
              <a:t>act</a:t>
            </a:r>
            <a:r>
              <a:rPr lang="en-US" i="1" dirty="0" err="1" smtClean="0">
                <a:latin typeface="+mj-lt"/>
              </a:rPr>
              <a:t>+T</a:t>
            </a:r>
            <a:r>
              <a:rPr lang="en-US" sz="2000" i="1" dirty="0" err="1" smtClean="0">
                <a:latin typeface="+mj-lt"/>
              </a:rPr>
              <a:t>delay</a:t>
            </a:r>
            <a:r>
              <a:rPr lang="en-US" i="1" dirty="0" err="1" smtClean="0">
                <a:latin typeface="+mj-lt"/>
              </a:rPr>
              <a:t>+T</a:t>
            </a:r>
            <a:r>
              <a:rPr lang="en-US" sz="2000" i="1" dirty="0" err="1" smtClean="0">
                <a:latin typeface="+mj-lt"/>
              </a:rPr>
              <a:t>space</a:t>
            </a:r>
            <a:endParaRPr lang="en-US" sz="2000" i="1" dirty="0" smtClean="0">
              <a:latin typeface="+mj-lt"/>
            </a:endParaRPr>
          </a:p>
          <a:p>
            <a:r>
              <a:rPr lang="en-US" i="1" dirty="0" smtClean="0">
                <a:latin typeface="+mj-lt"/>
              </a:rPr>
              <a:t>L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yeild</a:t>
            </a:r>
            <a:r>
              <a:rPr lang="en-US" sz="2000" i="1" dirty="0" smtClean="0">
                <a:latin typeface="+mj-lt"/>
              </a:rPr>
              <a:t> polygon=</a:t>
            </a:r>
            <a:r>
              <a:rPr lang="en-US" i="1" dirty="0" smtClean="0">
                <a:latin typeface="+mj-lt"/>
              </a:rPr>
              <a:t>V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maxlane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800" dirty="0" smtClean="0"/>
              <a:t>·</a:t>
            </a:r>
            <a:r>
              <a:rPr lang="en-US" altLang="zh-CN" sz="2000" i="1" dirty="0" smtClean="0">
                <a:latin typeface="+mj-lt"/>
              </a:rPr>
              <a:t> </a:t>
            </a:r>
            <a:r>
              <a:rPr lang="en-US" i="1" dirty="0" smtClean="0"/>
              <a:t>T </a:t>
            </a:r>
            <a:r>
              <a:rPr lang="en-US" sz="2000" i="1" dirty="0" smtClean="0"/>
              <a:t>required </a:t>
            </a:r>
            <a:r>
              <a:rPr lang="en-US" altLang="zh-CN" sz="2000" i="1" dirty="0" smtClean="0">
                <a:latin typeface="+mj-lt"/>
              </a:rPr>
              <a:t>+</a:t>
            </a:r>
            <a:r>
              <a:rPr lang="en-US" altLang="zh-CN" i="1" dirty="0" smtClean="0">
                <a:latin typeface="+mj-lt"/>
              </a:rPr>
              <a:t>d</a:t>
            </a:r>
            <a:r>
              <a:rPr lang="en-US" altLang="zh-CN" sz="2000" i="1" dirty="0" smtClean="0">
                <a:latin typeface="+mj-lt"/>
              </a:rPr>
              <a:t> safety</a:t>
            </a:r>
          </a:p>
          <a:p>
            <a:r>
              <a:rPr lang="en-US" i="1" dirty="0" err="1" smtClean="0">
                <a:latin typeface="+mj-lt"/>
              </a:rPr>
              <a:t>T</a:t>
            </a:r>
            <a:r>
              <a:rPr lang="en-US" sz="2000" i="1" dirty="0" err="1" smtClean="0">
                <a:latin typeface="+mj-lt"/>
              </a:rPr>
              <a:t>arrival</a:t>
            </a:r>
            <a:r>
              <a:rPr lang="en-US" sz="2000" i="1" dirty="0" smtClean="0">
                <a:latin typeface="+mj-lt"/>
              </a:rPr>
              <a:t>=</a:t>
            </a:r>
            <a:r>
              <a:rPr lang="en-US" i="1" dirty="0" err="1" smtClean="0">
                <a:latin typeface="+mj-lt"/>
              </a:rPr>
              <a:t>d</a:t>
            </a:r>
            <a:r>
              <a:rPr lang="en-US" sz="2000" i="1" dirty="0" err="1" smtClean="0">
                <a:latin typeface="+mj-lt"/>
              </a:rPr>
              <a:t>crash</a:t>
            </a:r>
            <a:r>
              <a:rPr lang="en-US" sz="2000" i="1" dirty="0" smtClean="0">
                <a:latin typeface="+mj-lt"/>
              </a:rPr>
              <a:t> / </a:t>
            </a:r>
            <a:r>
              <a:rPr lang="en-US" i="1" dirty="0" err="1" smtClean="0">
                <a:latin typeface="+mj-lt"/>
              </a:rPr>
              <a:t>v</a:t>
            </a:r>
            <a:r>
              <a:rPr lang="en-US" sz="2000" i="1" dirty="0" err="1" smtClean="0">
                <a:latin typeface="+mj-lt"/>
              </a:rPr>
              <a:t>obstacle</a:t>
            </a:r>
            <a:endParaRPr lang="en-US" sz="2000" i="1" dirty="0" smtClean="0">
              <a:latin typeface="+mj-lt"/>
            </a:endParaRPr>
          </a:p>
          <a:p>
            <a:r>
              <a:rPr lang="en-US" i="1" dirty="0" err="1" smtClean="0"/>
              <a:t>T</a:t>
            </a:r>
            <a:r>
              <a:rPr lang="en-US" sz="2000" i="1" dirty="0" err="1" smtClean="0"/>
              <a:t>arrival</a:t>
            </a:r>
            <a:r>
              <a:rPr lang="en-US" sz="2000" i="1" dirty="0" smtClean="0"/>
              <a:t>&gt;</a:t>
            </a:r>
            <a:r>
              <a:rPr lang="en-US" i="1" dirty="0" smtClean="0"/>
              <a:t> T </a:t>
            </a:r>
            <a:r>
              <a:rPr lang="en-US" sz="2000" i="1" dirty="0" smtClean="0"/>
              <a:t>required </a:t>
            </a:r>
            <a:endParaRPr lang="en-US" sz="2000" i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7837" y="3352799"/>
            <a:ext cx="6136163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0AF0-C755-49ED-A5FA-399EB3B0C7B3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Distance Keeping and Merge Planning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Keeping</a:t>
            </a:r>
          </a:p>
          <a:p>
            <a:r>
              <a:rPr lang="en-US" dirty="0" smtClean="0"/>
              <a:t>Merge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41A-B0F7-4B97-9BB3-2C0F2AB9E6CD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Distance 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</a:t>
            </a:r>
            <a:r>
              <a:rPr lang="en-US" sz="2000" dirty="0" err="1" smtClean="0"/>
              <a:t>cmd</a:t>
            </a:r>
            <a:r>
              <a:rPr lang="en-US" sz="2000" dirty="0" smtClean="0"/>
              <a:t>=</a:t>
            </a:r>
            <a:r>
              <a:rPr lang="en-US" dirty="0" err="1" smtClean="0"/>
              <a:t>K</a:t>
            </a:r>
            <a:r>
              <a:rPr lang="en-US" sz="2000" dirty="0" err="1" smtClean="0"/>
              <a:t>gap</a:t>
            </a:r>
            <a:r>
              <a:rPr lang="en-US" dirty="0" smtClean="0"/>
              <a:t>·(</a:t>
            </a:r>
            <a:r>
              <a:rPr lang="en-US" dirty="0" err="1" smtClean="0"/>
              <a:t>d</a:t>
            </a:r>
            <a:r>
              <a:rPr lang="en-US" sz="2000" dirty="0" err="1" smtClean="0"/>
              <a:t>target-</a:t>
            </a:r>
            <a:r>
              <a:rPr lang="en-US" dirty="0" err="1" smtClean="0"/>
              <a:t>d</a:t>
            </a:r>
            <a:r>
              <a:rPr lang="en-US" sz="2000" dirty="0" err="1" smtClean="0"/>
              <a:t>desired</a:t>
            </a:r>
            <a:r>
              <a:rPr lang="en-US" dirty="0" smtClean="0"/>
              <a:t>)</a:t>
            </a:r>
            <a:endParaRPr lang="en-US" sz="2000" dirty="0" smtClean="0"/>
          </a:p>
          <a:p>
            <a:r>
              <a:rPr lang="en-US" dirty="0" err="1" smtClean="0"/>
              <a:t>d</a:t>
            </a:r>
            <a:r>
              <a:rPr lang="en-US" sz="2000" dirty="0" err="1" smtClean="0"/>
              <a:t>desired</a:t>
            </a:r>
            <a:r>
              <a:rPr lang="en-US" sz="2000" dirty="0" smtClean="0"/>
              <a:t>=</a:t>
            </a:r>
            <a:r>
              <a:rPr lang="en-US" dirty="0" smtClean="0"/>
              <a:t>max(</a:t>
            </a:r>
            <a:r>
              <a:rPr lang="en-US" dirty="0" err="1" smtClean="0"/>
              <a:t>v</a:t>
            </a:r>
            <a:r>
              <a:rPr lang="en-US" sz="2000" dirty="0" err="1" smtClean="0"/>
              <a:t>target</a:t>
            </a:r>
            <a:r>
              <a:rPr lang="en-US" dirty="0" err="1" smtClean="0"/>
              <a:t>·l</a:t>
            </a:r>
            <a:r>
              <a:rPr lang="en-US" sz="2000" dirty="0" err="1" smtClean="0"/>
              <a:t>vehicle</a:t>
            </a:r>
            <a:r>
              <a:rPr lang="en-US" dirty="0" smtClean="0"/>
              <a:t>/10</a:t>
            </a:r>
            <a:r>
              <a:rPr lang="en-US" sz="2000" dirty="0" smtClean="0"/>
              <a:t>, </a:t>
            </a:r>
            <a:r>
              <a:rPr lang="en-US" dirty="0" err="1" smtClean="0"/>
              <a:t>d</a:t>
            </a:r>
            <a:r>
              <a:rPr lang="en-US" sz="2000" dirty="0" err="1" smtClean="0"/>
              <a:t>mingap</a:t>
            </a:r>
            <a:r>
              <a:rPr lang="en-US" dirty="0" smtClean="0"/>
              <a:t>)</a:t>
            </a:r>
            <a:endParaRPr lang="en-US" sz="2000" dirty="0" smtClean="0"/>
          </a:p>
          <a:p>
            <a:r>
              <a:rPr lang="en-US" dirty="0" err="1" smtClean="0"/>
              <a:t>a</a:t>
            </a:r>
            <a:r>
              <a:rPr lang="en-US" sz="2000" dirty="0" err="1" smtClean="0"/>
              <a:t>cmd</a:t>
            </a:r>
            <a:r>
              <a:rPr lang="en-US" sz="2000" dirty="0" smtClean="0"/>
              <a:t>=</a:t>
            </a:r>
            <a:r>
              <a:rPr lang="en-US" dirty="0" err="1" smtClean="0"/>
              <a:t>a</a:t>
            </a:r>
            <a:r>
              <a:rPr lang="en-US" sz="2000" dirty="0" err="1" smtClean="0"/>
              <a:t>min+</a:t>
            </a:r>
            <a:r>
              <a:rPr lang="en-US" dirty="0" err="1" smtClean="0"/>
              <a:t>K</a:t>
            </a:r>
            <a:r>
              <a:rPr lang="en-US" sz="2000" dirty="0" err="1" smtClean="0"/>
              <a:t>acc</a:t>
            </a:r>
            <a:r>
              <a:rPr lang="en-US" dirty="0" err="1" smtClean="0"/>
              <a:t>v</a:t>
            </a:r>
            <a:r>
              <a:rPr lang="en-US" sz="2000" dirty="0" err="1" smtClean="0"/>
              <a:t>cmd</a:t>
            </a:r>
            <a:r>
              <a:rPr lang="en-US" sz="2000" dirty="0" smtClean="0"/>
              <a:t>·(</a:t>
            </a:r>
            <a:r>
              <a:rPr lang="en-US" dirty="0" err="1" smtClean="0"/>
              <a:t>a</a:t>
            </a:r>
            <a:r>
              <a:rPr lang="en-US" sz="2000" dirty="0" err="1" smtClean="0"/>
              <a:t>max-</a:t>
            </a:r>
            <a:r>
              <a:rPr lang="en-US" dirty="0" err="1" smtClean="0"/>
              <a:t>a</a:t>
            </a:r>
            <a:r>
              <a:rPr lang="en-US" sz="2000" dirty="0" err="1" smtClean="0"/>
              <a:t>min</a:t>
            </a:r>
            <a:r>
              <a:rPr lang="en-US" sz="2000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5849-9866-40BE-81F3-FDD027E53F23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Merge Planning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</a:t>
            </a:r>
            <a:r>
              <a:rPr lang="en-US" sz="2000" dirty="0" err="1" smtClean="0"/>
              <a:t>merge</a:t>
            </a:r>
            <a:r>
              <a:rPr lang="en-US" sz="2000" dirty="0" smtClean="0"/>
              <a:t>=</a:t>
            </a:r>
            <a:r>
              <a:rPr lang="en-US" sz="2800" dirty="0" smtClean="0"/>
              <a:t>12m</a:t>
            </a:r>
            <a:endParaRPr lang="en-US" sz="2000" dirty="0" smtClean="0"/>
          </a:p>
          <a:p>
            <a:r>
              <a:rPr lang="en-US" dirty="0" err="1" smtClean="0"/>
              <a:t>d</a:t>
            </a:r>
            <a:r>
              <a:rPr lang="en-US" sz="2000" dirty="0" err="1" smtClean="0"/>
              <a:t>obst</a:t>
            </a:r>
            <a:r>
              <a:rPr lang="en-US" dirty="0" smtClean="0"/>
              <a:t>=v</a:t>
            </a:r>
            <a:r>
              <a:rPr lang="en-US" sz="2000" dirty="0" smtClean="0"/>
              <a:t>0</a:t>
            </a:r>
            <a:r>
              <a:rPr lang="en-US" dirty="0" smtClean="0"/>
              <a:t>·d</a:t>
            </a:r>
            <a:r>
              <a:rPr lang="en-US" sz="2000" dirty="0" smtClean="0"/>
              <a:t>init</a:t>
            </a:r>
            <a:r>
              <a:rPr lang="en-US" dirty="0" smtClean="0"/>
              <a:t>/(v</a:t>
            </a:r>
            <a:r>
              <a:rPr lang="en-US" sz="2000" dirty="0" smtClean="0"/>
              <a:t>0</a:t>
            </a:r>
            <a:r>
              <a:rPr lang="en-US" dirty="0" smtClean="0"/>
              <a:t>-v</a:t>
            </a:r>
            <a:r>
              <a:rPr lang="en-US" sz="2000" dirty="0" smtClean="0"/>
              <a:t>1</a:t>
            </a:r>
            <a:r>
              <a:rPr lang="en-US" dirty="0" smtClean="0"/>
              <a:t>)</a:t>
            </a:r>
          </a:p>
          <a:p>
            <a:r>
              <a:rPr lang="en-US" dirty="0" smtClean="0"/>
              <a:t>X</a:t>
            </a:r>
            <a:r>
              <a:rPr lang="en-US" sz="2000" dirty="0" smtClean="0"/>
              <a:t>0</a:t>
            </a:r>
            <a:r>
              <a:rPr lang="en-US" dirty="0" smtClean="0"/>
              <a:t>-l</a:t>
            </a:r>
            <a:r>
              <a:rPr lang="en-US" sz="2000" dirty="0" smtClean="0"/>
              <a:t>vehicle</a:t>
            </a:r>
            <a:r>
              <a:rPr lang="en-US" dirty="0" smtClean="0"/>
              <a:t>-X</a:t>
            </a:r>
            <a:r>
              <a:rPr lang="en-US" sz="2000" dirty="0" smtClean="0"/>
              <a:t>1</a:t>
            </a:r>
            <a:r>
              <a:rPr lang="en-US" dirty="0" smtClean="0"/>
              <a:t>&gt;=max(v</a:t>
            </a:r>
            <a:r>
              <a:rPr lang="en-US" sz="2000" dirty="0" smtClean="0"/>
              <a:t>1</a:t>
            </a:r>
            <a:r>
              <a:rPr lang="en-US" dirty="0" smtClean="0"/>
              <a:t>·l</a:t>
            </a:r>
            <a:r>
              <a:rPr lang="en-US" sz="2000" dirty="0" smtClean="0"/>
              <a:t>vehicle</a:t>
            </a:r>
            <a:r>
              <a:rPr lang="en-US" dirty="0" smtClean="0"/>
              <a:t>/10, </a:t>
            </a:r>
            <a:r>
              <a:rPr lang="en-US" dirty="0" err="1" smtClean="0"/>
              <a:t>d</a:t>
            </a:r>
            <a:r>
              <a:rPr lang="en-US" sz="2000" dirty="0" err="1" smtClean="0"/>
              <a:t>mingap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X</a:t>
            </a:r>
            <a:r>
              <a:rPr lang="en-US" sz="2000" dirty="0" smtClean="0"/>
              <a:t>1</a:t>
            </a:r>
            <a:r>
              <a:rPr lang="en-US" dirty="0" smtClean="0"/>
              <a:t>-l</a:t>
            </a:r>
            <a:r>
              <a:rPr lang="en-US" sz="2000" dirty="0" smtClean="0"/>
              <a:t>vehicle</a:t>
            </a:r>
            <a:r>
              <a:rPr lang="en-US" dirty="0" smtClean="0"/>
              <a:t>-X</a:t>
            </a:r>
            <a:r>
              <a:rPr lang="en-US" sz="2000" dirty="0" smtClean="0"/>
              <a:t>0</a:t>
            </a:r>
            <a:r>
              <a:rPr lang="en-US" dirty="0" smtClean="0"/>
              <a:t>&gt;=max(v</a:t>
            </a:r>
            <a:r>
              <a:rPr lang="en-US" sz="2000" dirty="0" smtClean="0"/>
              <a:t>1</a:t>
            </a:r>
            <a:r>
              <a:rPr lang="en-US" dirty="0" smtClean="0"/>
              <a:t>·l</a:t>
            </a:r>
            <a:r>
              <a:rPr lang="en-US" sz="2000" dirty="0" smtClean="0"/>
              <a:t>vehicle</a:t>
            </a:r>
            <a:r>
              <a:rPr lang="en-US" dirty="0" smtClean="0"/>
              <a:t>/10, </a:t>
            </a:r>
            <a:r>
              <a:rPr lang="en-US" dirty="0" err="1" smtClean="0"/>
              <a:t>d</a:t>
            </a:r>
            <a:r>
              <a:rPr lang="en-US" sz="2000" dirty="0" err="1" smtClean="0"/>
              <a:t>mingap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45859"/>
            <a:ext cx="8686800" cy="30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9D3-D73B-47BB-A264-72239182E6C3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Lessons Learned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Sensors are insufficient for urban driving</a:t>
            </a:r>
          </a:p>
          <a:p>
            <a:r>
              <a:rPr lang="en-US" sz="2800" dirty="0" smtClean="0"/>
              <a:t>Road shape estimation maybe replaced by estimating position relative to the road</a:t>
            </a:r>
          </a:p>
          <a:p>
            <a:r>
              <a:rPr lang="en-US" sz="2800" dirty="0" smtClean="0"/>
              <a:t>Human level driving require a rich representation</a:t>
            </a:r>
          </a:p>
          <a:p>
            <a:r>
              <a:rPr lang="en-US" sz="2800" dirty="0" smtClean="0"/>
              <a:t>Validation and verification of the system is an unsolved problem</a:t>
            </a:r>
          </a:p>
          <a:p>
            <a:r>
              <a:rPr lang="en-US" sz="2800" dirty="0" smtClean="0"/>
              <a:t>Driving is a social activity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908-3212-4F32-BA3D-205A28A4C09A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/>
              <a:t>Moving Obstacle Detection and </a:t>
            </a:r>
            <a:r>
              <a:rPr lang="en-US" sz="2800" dirty="0" smtClean="0"/>
              <a:t>Tracking</a:t>
            </a:r>
          </a:p>
          <a:p>
            <a:r>
              <a:rPr lang="en-US" sz="2800" dirty="0" smtClean="0"/>
              <a:t>Curb Detection </a:t>
            </a:r>
            <a:r>
              <a:rPr lang="en-US" sz="2800" dirty="0" smtClean="0"/>
              <a:t>Algorithm</a:t>
            </a:r>
          </a:p>
          <a:p>
            <a:r>
              <a:rPr lang="en-US" sz="2800" dirty="0" smtClean="0"/>
              <a:t>Intersections </a:t>
            </a:r>
            <a:r>
              <a:rPr lang="en-US" sz="2800" dirty="0"/>
              <a:t>and </a:t>
            </a:r>
            <a:r>
              <a:rPr lang="en-US" sz="2800" dirty="0" smtClean="0"/>
              <a:t>Yielding</a:t>
            </a:r>
          </a:p>
          <a:p>
            <a:r>
              <a:rPr lang="en-US" sz="2800" dirty="0"/>
              <a:t>Distance Keeping and Merge </a:t>
            </a:r>
            <a:r>
              <a:rPr lang="en-US" sz="2800" dirty="0" smtClean="0"/>
              <a:t>Planning</a:t>
            </a:r>
          </a:p>
          <a:p>
            <a:r>
              <a:rPr lang="en-US" sz="2800" dirty="0" smtClean="0"/>
              <a:t>Lessons learned</a:t>
            </a:r>
          </a:p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z="1400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066-CBAC-4B16-8730-D3D76A7E5761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moving obstacle and static obstacle detection and tracking system</a:t>
            </a:r>
          </a:p>
          <a:p>
            <a:r>
              <a:rPr lang="en-US" sz="2400" dirty="0" smtClean="0"/>
              <a:t>A road navigation system that combines road localization and road shape estimation where road geometry is not available</a:t>
            </a:r>
          </a:p>
          <a:p>
            <a:r>
              <a:rPr lang="en-US" sz="2400" dirty="0" smtClean="0"/>
              <a:t>A mixed-mode planning system that is able to both efficiently navigate on roads and safely maneuver through open areas and parking lots</a:t>
            </a:r>
          </a:p>
          <a:p>
            <a:r>
              <a:rPr lang="en-US" sz="2400" dirty="0" smtClean="0"/>
              <a:t>A behavioral engine that is capable of both following the rules of the road and violating them when necessary</a:t>
            </a:r>
          </a:p>
          <a:p>
            <a:r>
              <a:rPr lang="en-US" sz="2400" dirty="0" smtClean="0"/>
              <a:t>A development and testing methodology that enables rapid development and testing of highly capable autonomous vehicles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41-48AC-4354-BE9B-247710ED7947}" type="datetime10">
              <a:rPr lang="en-US" smtClean="0"/>
              <a:pPr/>
              <a:t>22:13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FCE-1AE2-427B-944D-FFB4130442EE}" type="datetime10">
              <a:rPr lang="en-US" smtClean="0"/>
              <a:pPr/>
              <a:t>22:13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Urban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Launched by DARPA(Defense Advance Research Project Agency)</a:t>
            </a:r>
          </a:p>
          <a:p>
            <a:pPr lvl="1"/>
            <a:r>
              <a:rPr lang="en-US" dirty="0" smtClean="0"/>
              <a:t>Develop Autonomous vehicles </a:t>
            </a:r>
          </a:p>
          <a:p>
            <a:pPr lvl="1"/>
            <a:r>
              <a:rPr lang="en-US" dirty="0" smtClean="0"/>
              <a:t> Target: US military ground vehicles be unmanned by 2015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ECB1B23-B346-48CB-B312-6390B45BE7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685800" cy="365125"/>
          </a:xfrm>
        </p:spPr>
        <p:txBody>
          <a:bodyPr/>
          <a:lstStyle/>
          <a:p>
            <a:fld id="{86BBB009-4DF2-4EA4-88E2-1AF39D81E5B7}" type="datetime10">
              <a:rPr lang="en-US" smtClean="0"/>
              <a:pPr/>
              <a:t>22:13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Team from CMU, GM, Caterpillar, Continental, Intel</a:t>
            </a:r>
          </a:p>
          <a:p>
            <a:pPr lvl="1"/>
            <a:r>
              <a:rPr lang="en-US" sz="2400" dirty="0" smtClean="0"/>
              <a:t>Modified from 2007 Chevrolet Tahoe to provide computer control</a:t>
            </a:r>
          </a:p>
          <a:p>
            <a:pPr lvl="1"/>
            <a:r>
              <a:rPr lang="en-US" sz="2400" dirty="0" smtClean="0"/>
              <a:t>Equipped by drive-by-wire system</a:t>
            </a:r>
          </a:p>
          <a:p>
            <a:pPr lvl="1"/>
            <a:r>
              <a:rPr lang="en-US" sz="2400" dirty="0" smtClean="0"/>
              <a:t>Controlled by </a:t>
            </a:r>
            <a:r>
              <a:rPr lang="en-US" sz="2400" dirty="0" err="1" smtClean="0"/>
              <a:t>CompactPCI</a:t>
            </a:r>
            <a:r>
              <a:rPr lang="en-US" sz="2400" dirty="0" smtClean="0"/>
              <a:t> with 10 2.16GHz Core2Duo CPU</a:t>
            </a:r>
          </a:p>
          <a:p>
            <a:pPr lvl="1"/>
            <a:r>
              <a:rPr lang="en-US" sz="2400" dirty="0" smtClean="0"/>
              <a:t>Won 2007 urban challenge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982194"/>
            <a:ext cx="4343400" cy="28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DA2E-0414-4BAC-A7AA-C8F822D98828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85781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8312-E5A1-484F-8A85-C701FEB80982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Moving Obstacle Detection and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86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 shape rectangular model                                                  Point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0391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ECF1-D92A-4317-BAF9-2169773CBDCD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Object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moving </a:t>
            </a:r>
            <a:r>
              <a:rPr lang="en-US" dirty="0" smtClean="0"/>
              <a:t>or not moving</a:t>
            </a:r>
          </a:p>
          <a:p>
            <a:pPr lvl="2"/>
            <a:r>
              <a:rPr lang="en-US" dirty="0" smtClean="0"/>
              <a:t>Moving flag is set when a speed is detected</a:t>
            </a:r>
            <a:endParaRPr lang="en-US" dirty="0" smtClean="0"/>
          </a:p>
          <a:p>
            <a:pPr lvl="1"/>
            <a:r>
              <a:rPr lang="en-US" dirty="0" smtClean="0"/>
              <a:t>Observed moving </a:t>
            </a:r>
            <a:r>
              <a:rPr lang="en-US" dirty="0" smtClean="0"/>
              <a:t>or not </a:t>
            </a:r>
            <a:r>
              <a:rPr lang="en-US" dirty="0"/>
              <a:t>o</a:t>
            </a:r>
            <a:r>
              <a:rPr lang="en-US" dirty="0" smtClean="0"/>
              <a:t>bserved </a:t>
            </a:r>
            <a:r>
              <a:rPr lang="en-US" dirty="0" smtClean="0"/>
              <a:t>moving</a:t>
            </a:r>
          </a:p>
          <a:p>
            <a:pPr lvl="2"/>
            <a:r>
              <a:rPr lang="en-US" dirty="0" smtClean="0"/>
              <a:t>Observed moving flag is set when keep moving more than a period of time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0C40-F121-4DE1-B4A6-2C15CBE044B9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Predicts the motion of tracked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849597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7349-6B91-4E41-A04D-0AAD9101B049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Curb detection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Wavelet-based </a:t>
            </a:r>
            <a:r>
              <a:rPr lang="en-US" dirty="0" smtClean="0"/>
              <a:t>feature extraction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2457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352800"/>
            <a:ext cx="4505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1B23-B346-48CB-B312-6390B45BE7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163-CD6E-42E3-84C8-6DDAF38B61A4}" type="datetime10">
              <a:rPr lang="en-US" smtClean="0"/>
              <a:pPr/>
              <a:t>22:13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609</Words>
  <Application>Microsoft Office PowerPoint</Application>
  <PresentationFormat>On-screen Show (4:3)</PresentationFormat>
  <Paragraphs>138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Autonomous Driving in Urban Environments:  Boss and the Urban Challenge</vt:lpstr>
      <vt:lpstr>OUTLINE</vt:lpstr>
      <vt:lpstr>Urban Challenge</vt:lpstr>
      <vt:lpstr>BOSS</vt:lpstr>
      <vt:lpstr>Sensors</vt:lpstr>
      <vt:lpstr>Moving Obstacle Detection and Tracking</vt:lpstr>
      <vt:lpstr>Object classification</vt:lpstr>
      <vt:lpstr>Predicts the motion of tracked vehicles</vt:lpstr>
      <vt:lpstr>Curb detection algorithm</vt:lpstr>
      <vt:lpstr>Wavelet-based feature extraction</vt:lpstr>
      <vt:lpstr>Wavelet-based feature extraction</vt:lpstr>
      <vt:lpstr>Performance of the algorithm</vt:lpstr>
      <vt:lpstr>Intersections and Yielding</vt:lpstr>
      <vt:lpstr>Intersection-Centric Precedence Estimation</vt:lpstr>
      <vt:lpstr>Yielding</vt:lpstr>
      <vt:lpstr>Distance Keeping and Merge Planning</vt:lpstr>
      <vt:lpstr>Distance Keeping</vt:lpstr>
      <vt:lpstr>Merge Planning</vt:lpstr>
      <vt:lpstr>Lessons Learned</vt:lpstr>
      <vt:lpstr>Conclusion</vt:lpstr>
      <vt:lpstr>Slide 21</vt:lpstr>
    </vt:vector>
  </TitlesOfParts>
  <Company>Florida International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Driving in Urban Environments:  Boss and the Urban Challenge</dc:title>
  <dc:creator>Fan</dc:creator>
  <cp:lastModifiedBy>Fan</cp:lastModifiedBy>
  <cp:revision>84</cp:revision>
  <dcterms:created xsi:type="dcterms:W3CDTF">2012-11-28T00:43:16Z</dcterms:created>
  <dcterms:modified xsi:type="dcterms:W3CDTF">2012-11-30T03:51:43Z</dcterms:modified>
</cp:coreProperties>
</file>