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77" r:id="rId5"/>
    <p:sldId id="260" r:id="rId6"/>
    <p:sldId id="261" r:id="rId7"/>
    <p:sldId id="285" r:id="rId8"/>
    <p:sldId id="262" r:id="rId9"/>
    <p:sldId id="264" r:id="rId10"/>
    <p:sldId id="263" r:id="rId11"/>
    <p:sldId id="282" r:id="rId12"/>
    <p:sldId id="267" r:id="rId13"/>
    <p:sldId id="269" r:id="rId14"/>
    <p:sldId id="271" r:id="rId15"/>
    <p:sldId id="272" r:id="rId16"/>
    <p:sldId id="273" r:id="rId17"/>
    <p:sldId id="274" r:id="rId18"/>
    <p:sldId id="278" r:id="rId19"/>
    <p:sldId id="279" r:id="rId20"/>
    <p:sldId id="275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47A8FB3-2B5D-4BF0-A748-E8923CB9F260}">
          <p14:sldIdLst>
            <p14:sldId id="256"/>
            <p14:sldId id="257"/>
            <p14:sldId id="259"/>
            <p14:sldId id="277"/>
            <p14:sldId id="260"/>
            <p14:sldId id="261"/>
            <p14:sldId id="285"/>
            <p14:sldId id="262"/>
            <p14:sldId id="264"/>
            <p14:sldId id="263"/>
            <p14:sldId id="282"/>
            <p14:sldId id="267"/>
            <p14:sldId id="269"/>
            <p14:sldId id="271"/>
            <p14:sldId id="272"/>
            <p14:sldId id="273"/>
            <p14:sldId id="274"/>
            <p14:sldId id="278"/>
            <p14:sldId id="279"/>
            <p14:sldId id="275"/>
            <p14:sldId id="281"/>
          </p14:sldIdLst>
        </p14:section>
        <p14:section name="Untitled Section" id="{3C0427A9-F434-4E55-8216-8DFA91F5EE0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4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8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1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3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6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1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1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9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4154B-F4F8-404C-ADEA-E58DADD2C604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43DE1-F349-4528-8A63-46EC3AEE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0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eeexplore.ieee.org/xpl/mostRecentIssue.jsp?punumber=460777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799"/>
            <a:ext cx="7772400" cy="4114801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Distributed </a:t>
            </a:r>
            <a:r>
              <a:rPr lang="en-US" sz="2400" b="1" dirty="0"/>
              <a:t>Quality-of-Service Routing of Best Constrained Shortest Paths.</a:t>
            </a:r>
            <a:br>
              <a:rPr lang="en-US" sz="2400" b="1" dirty="0"/>
            </a:br>
            <a:r>
              <a:rPr lang="en-US" sz="1600" dirty="0" err="1"/>
              <a:t>Abdelhamid</a:t>
            </a:r>
            <a:r>
              <a:rPr lang="en-US" sz="1600" dirty="0"/>
              <a:t> MELLOUK, Said HOCEINI, </a:t>
            </a:r>
            <a:r>
              <a:rPr lang="en-US" sz="1600" dirty="0" err="1"/>
              <a:t>Farid</a:t>
            </a:r>
            <a:r>
              <a:rPr lang="en-US" sz="1600" dirty="0"/>
              <a:t> BAGUENINE, Mustapha </a:t>
            </a:r>
            <a:r>
              <a:rPr lang="en-US" sz="1600" dirty="0" smtClean="0"/>
              <a:t>CHEURFA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>
                <a:hlinkClick r:id="rId2"/>
              </a:rPr>
              <a:t>Computers and </a:t>
            </a:r>
            <a:r>
              <a:rPr lang="en-US" sz="2000" dirty="0" smtClean="0">
                <a:hlinkClick r:id="rId2"/>
              </a:rPr>
              <a:t>Communications</a:t>
            </a:r>
            <a:r>
              <a:rPr lang="en-US" sz="2000" dirty="0">
                <a:hlinkClick r:id="rId2"/>
              </a:rPr>
              <a:t>, 2008. ISCC 2008. IEEE Symposium </a:t>
            </a:r>
            <a:r>
              <a:rPr lang="en-US" sz="2000" dirty="0" smtClean="0">
                <a:hlinkClick r:id="rId2"/>
              </a:rPr>
              <a:t>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800" dirty="0" smtClean="0"/>
              <a:t>Presented By : </a:t>
            </a:r>
            <a:r>
              <a:rPr lang="en-US" sz="1800" dirty="0" err="1" smtClean="0"/>
              <a:t>Bijay</a:t>
            </a:r>
            <a:r>
              <a:rPr lang="en-US" sz="1800" dirty="0" smtClean="0"/>
              <a:t> Kumar </a:t>
            </a:r>
            <a:r>
              <a:rPr lang="en-US" sz="1800" dirty="0" err="1" smtClean="0"/>
              <a:t>Pathak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11/30/2012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304800"/>
          </a:xfrm>
        </p:spPr>
        <p:txBody>
          <a:bodyPr>
            <a:normAutofit fontScale="47500" lnSpcReduction="20000"/>
          </a:bodyPr>
          <a:lstStyle/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04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Q-Learning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Router x forwards the packet to the best next router y determined from </a:t>
            </a:r>
            <a:r>
              <a:rPr lang="en-US" sz="2000" dirty="0" smtClean="0"/>
              <a:t>Q-table.</a:t>
            </a:r>
          </a:p>
          <a:p>
            <a:r>
              <a:rPr lang="en-US" sz="2000" dirty="0" smtClean="0"/>
              <a:t>After receiving the packet, the router y provides x an estimate of its best Q value to reach the destination.</a:t>
            </a:r>
          </a:p>
          <a:p>
            <a:r>
              <a:rPr lang="en-US" sz="2000" dirty="0" smtClean="0"/>
              <a:t>The new information is added in the Q-values of the router x.</a:t>
            </a:r>
          </a:p>
          <a:p>
            <a:r>
              <a:rPr lang="en-US" sz="2000" dirty="0" smtClean="0"/>
              <a:t>The rule for updating the router x Q-values are: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Where      </a:t>
            </a:r>
            <a:r>
              <a:rPr lang="en-US" sz="2000" dirty="0"/>
              <a:t>is called learning rate and      represents the time spent by </a:t>
            </a:r>
            <a:r>
              <a:rPr lang="en-US" sz="2000" dirty="0" smtClean="0"/>
              <a:t>	the </a:t>
            </a:r>
            <a:r>
              <a:rPr lang="en-US" sz="2000" dirty="0"/>
              <a:t>packet in x’s  </a:t>
            </a:r>
            <a:r>
              <a:rPr lang="en-US" sz="2000" dirty="0" smtClean="0"/>
              <a:t>queue and transmission time from x to s.   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45148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97997"/>
            <a:ext cx="30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679" y="4500385"/>
            <a:ext cx="252122" cy="183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6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Reinforcement signal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Reinforcement signal T is defined as the minimum of the sum of the estimated Q(</a:t>
            </a:r>
            <a:r>
              <a:rPr lang="en-US" sz="2000" dirty="0" err="1" smtClean="0"/>
              <a:t>x,s,d</a:t>
            </a:r>
            <a:r>
              <a:rPr lang="en-US" sz="2000" dirty="0" smtClean="0"/>
              <a:t>) time , and the waiting time in queue </a:t>
            </a:r>
            <a:r>
              <a:rPr lang="en-US" sz="2000" dirty="0" err="1" smtClean="0"/>
              <a:t>q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 corresponding to router s.</a:t>
            </a:r>
          </a:p>
          <a:p>
            <a:r>
              <a:rPr lang="en-US" sz="2000" dirty="0" smtClean="0"/>
              <a:t>The value of T is calculated by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where Q(</a:t>
            </a:r>
            <a:r>
              <a:rPr lang="en-US" sz="2000" dirty="0" err="1" smtClean="0"/>
              <a:t>x,s,d</a:t>
            </a:r>
            <a:r>
              <a:rPr lang="en-US" sz="2000" dirty="0" smtClean="0"/>
              <a:t>), denote the estimated time by the router x so that 	the packet reaches its destination d through the router s.  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0862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1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Adaptive Probabilistic path Selection in Multipath Routing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Static Probability</a:t>
            </a:r>
          </a:p>
          <a:p>
            <a:pPr lvl="1"/>
            <a:r>
              <a:rPr lang="en-US" sz="2000" dirty="0" smtClean="0"/>
              <a:t>Maximal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  is associated for the best path and divided the rest of probability (1-P</a:t>
            </a:r>
            <a:r>
              <a:rPr lang="en-US" sz="2000" baseline="-25000" dirty="0" smtClean="0"/>
              <a:t>max</a:t>
            </a:r>
            <a:r>
              <a:rPr lang="en-US" sz="2000" dirty="0" smtClean="0"/>
              <a:t> ) for the remaining N-1 paths</a:t>
            </a:r>
          </a:p>
          <a:p>
            <a:pPr lvl="1"/>
            <a:r>
              <a:rPr lang="en-US" sz="2000" dirty="0" smtClean="0"/>
              <a:t>Uniform distributed random process is implemented in each router  to force the router take the alternative routes find in N best path and not only the best one.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For </a:t>
            </a:r>
            <a:r>
              <a:rPr lang="en-US" sz="2000" dirty="0" err="1"/>
              <a:t>example,if</a:t>
            </a:r>
            <a:r>
              <a:rPr lang="en-US" sz="2000" dirty="0"/>
              <a:t> we have N=2(two paths),P1=0.8,P2=0.2,if the random number&lt;=0.8,the router chooses the first Path otherwise the router takes the second one.  </a:t>
            </a:r>
          </a:p>
          <a:p>
            <a:r>
              <a:rPr lang="en-US" sz="2000" dirty="0"/>
              <a:t>This version of algorithm is named as KSPQR-VST in the paper.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31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Adaptive Probabilistic path Selection in Multipath 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Dynamic Probability</a:t>
            </a:r>
          </a:p>
          <a:p>
            <a:pPr lvl="1"/>
            <a:r>
              <a:rPr lang="en-US" sz="2000" dirty="0" smtClean="0"/>
              <a:t>Compute the probability affected to each path automatically</a:t>
            </a:r>
          </a:p>
          <a:p>
            <a:r>
              <a:rPr lang="en-US" sz="2000" dirty="0" smtClean="0"/>
              <a:t>For the router x, the set {1,….N} of N best paths found at time </a:t>
            </a:r>
            <a:r>
              <a:rPr lang="en-US" sz="2000" dirty="0" err="1" smtClean="0"/>
              <a:t>t,probability</a:t>
            </a:r>
            <a:r>
              <a:rPr lang="en-US" sz="2000" dirty="0" smtClean="0"/>
              <a:t>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i</a:t>
            </a:r>
            <a:r>
              <a:rPr lang="en-US" sz="2000" baseline="30000" dirty="0" err="1" smtClean="0"/>
              <a:t>k</a:t>
            </a:r>
            <a:r>
              <a:rPr lang="en-US" sz="2000" baseline="30000" dirty="0"/>
              <a:t> </a:t>
            </a:r>
            <a:r>
              <a:rPr lang="en-US" sz="2000" dirty="0" smtClean="0"/>
              <a:t>(t) for the </a:t>
            </a:r>
            <a:r>
              <a:rPr lang="en-US" sz="2000" dirty="0" err="1" smtClean="0"/>
              <a:t>i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path in the router K at time t: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D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(t</a:t>
            </a:r>
            <a:r>
              <a:rPr lang="en-US" sz="2000" dirty="0"/>
              <a:t>)- packet delivery time for path I at time t.</a:t>
            </a:r>
          </a:p>
          <a:p>
            <a:r>
              <a:rPr lang="en-US" sz="2000" dirty="0" err="1"/>
              <a:t>T</a:t>
            </a:r>
            <a:r>
              <a:rPr lang="en-US" sz="2000" baseline="-25000" dirty="0" err="1"/>
              <a:t>i</a:t>
            </a:r>
            <a:r>
              <a:rPr lang="en-US" sz="2000" baseline="30000" dirty="0" err="1"/>
              <a:t>k</a:t>
            </a:r>
            <a:r>
              <a:rPr lang="en-US" sz="2000" baseline="30000" dirty="0"/>
              <a:t>’</a:t>
            </a:r>
            <a:r>
              <a:rPr lang="en-US" sz="2000" dirty="0"/>
              <a:t>(t)-latency in queuing file associated to closet router k’</a:t>
            </a:r>
          </a:p>
          <a:p>
            <a:r>
              <a:rPr lang="en-US" sz="2000" dirty="0"/>
              <a:t>This version of algorithm is named as KSPQR-VDY in the paper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52800"/>
            <a:ext cx="36004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946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Numerical 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Topology</a:t>
            </a:r>
          </a:p>
          <a:p>
            <a:r>
              <a:rPr lang="en-US" sz="2000" dirty="0" err="1" smtClean="0"/>
              <a:t>NSFnet</a:t>
            </a:r>
            <a:endParaRPr lang="en-US" sz="2000" dirty="0" smtClean="0"/>
          </a:p>
          <a:p>
            <a:pPr lvl="1"/>
            <a:r>
              <a:rPr lang="en-US" sz="2000" dirty="0" smtClean="0"/>
              <a:t>Traffic is sent receive by four end notes </a:t>
            </a:r>
            <a:r>
              <a:rPr lang="en-US" sz="2000" dirty="0"/>
              <a:t>c</a:t>
            </a:r>
            <a:r>
              <a:rPr lang="en-US" sz="2000" dirty="0" smtClean="0"/>
              <a:t>omposed of 14 router And 21 bidirectional bonds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3429000"/>
            <a:ext cx="41719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9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Topology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NTTnet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More complex</a:t>
            </a:r>
          </a:p>
          <a:p>
            <a:pPr lvl="1"/>
            <a:r>
              <a:rPr lang="en-US" sz="2000" dirty="0" smtClean="0"/>
              <a:t>55 interconnected routers and 162 bidirectional bonds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44577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20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Traffic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Request are assumed to arrive independently at each node, following Poisson distribution.</a:t>
            </a:r>
          </a:p>
          <a:p>
            <a:r>
              <a:rPr lang="en-US" sz="2000" dirty="0" smtClean="0"/>
              <a:t>For simplicity error management, flow and congestion control is not implemented </a:t>
            </a:r>
          </a:p>
          <a:p>
            <a:r>
              <a:rPr lang="en-US" sz="2000" dirty="0" smtClean="0"/>
              <a:t>Behavior of algorithm is evaluated in isolation.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24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Comparative</a:t>
            </a:r>
            <a:r>
              <a:rPr lang="en-US" dirty="0" smtClean="0"/>
              <a:t> study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Compare against two well known classical approach:</a:t>
            </a:r>
          </a:p>
          <a:p>
            <a:pPr lvl="1"/>
            <a:r>
              <a:rPr lang="en-US" sz="2000" dirty="0" smtClean="0"/>
              <a:t>Shortest Path First(SPF)</a:t>
            </a:r>
          </a:p>
          <a:p>
            <a:pPr lvl="1"/>
            <a:r>
              <a:rPr lang="en-US" sz="2000" dirty="0" smtClean="0"/>
              <a:t>Open Shortest Path First(OSPF)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57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4267200" cy="302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575" y="1447800"/>
            <a:ext cx="3810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Simulation with Low Load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56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Simulation with heavy load</a:t>
            </a:r>
            <a:endParaRPr lang="en-US" sz="3200" dirty="0"/>
          </a:p>
        </p:txBody>
      </p:sp>
      <p:pic>
        <p:nvPicPr>
          <p:cNvPr id="3074" name="Picture 2" descr="\\mtucifs3\home\Downloads\pl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4267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81200"/>
            <a:ext cx="4191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381000" y="4736969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 5(a). </a:t>
            </a:r>
            <a:r>
              <a:rPr lang="en-US" sz="1400" dirty="0" err="1" smtClean="0"/>
              <a:t>NSFnet</a:t>
            </a:r>
            <a:r>
              <a:rPr lang="en-US" sz="1400" dirty="0" smtClean="0"/>
              <a:t> with a continuous heavy load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80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/>
              <a:t/>
            </a:r>
            <a:br>
              <a:rPr lang="en-US" sz="4000" dirty="0"/>
            </a:br>
            <a:r>
              <a:rPr lang="en-US" sz="3600" dirty="0" smtClean="0"/>
              <a:t>Introduction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Routing Problem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Traditional routing protocols (RIP, OSPF, etc.)mainly use hop counts to select paths.</a:t>
            </a:r>
          </a:p>
          <a:p>
            <a:r>
              <a:rPr lang="en-US" sz="2000" dirty="0" smtClean="0"/>
              <a:t>This does not meet the requirements of many emerging communication applications.</a:t>
            </a:r>
          </a:p>
          <a:p>
            <a:r>
              <a:rPr lang="en-US" sz="2000" dirty="0" smtClean="0"/>
              <a:t>For example, live multimedia applications must make sure that</a:t>
            </a:r>
          </a:p>
          <a:p>
            <a:pPr marL="0" indent="0">
              <a:buNone/>
            </a:pPr>
            <a:r>
              <a:rPr lang="en-US" sz="2000" dirty="0" smtClean="0"/>
              <a:t>	-Packet delays are bounded.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-Jitters (changes in packet delays) are well controlled.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1599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010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N-best optimal path is computed with </a:t>
            </a:r>
            <a:r>
              <a:rPr lang="en-US" sz="2000" dirty="0" err="1" smtClean="0"/>
              <a:t>Dijkstra’s</a:t>
            </a:r>
            <a:r>
              <a:rPr lang="en-US" sz="2000" dirty="0" smtClean="0"/>
              <a:t> algorithm</a:t>
            </a:r>
          </a:p>
          <a:p>
            <a:r>
              <a:rPr lang="en-US" sz="2000" dirty="0" smtClean="0"/>
              <a:t>Learning algorithm is based on found N-best path in terms of cumulative link cost and optimization of the average delivery times on these links.</a:t>
            </a:r>
          </a:p>
          <a:p>
            <a:r>
              <a:rPr lang="en-US" sz="2000" dirty="0" smtClean="0"/>
              <a:t>Proves to be superior to classical algorithms </a:t>
            </a:r>
          </a:p>
          <a:p>
            <a:r>
              <a:rPr lang="en-US" sz="2000" dirty="0" smtClean="0"/>
              <a:t>Route efficiently in large networks even when critical aspects are allowed to vary dynamically.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710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 basic function of </a:t>
            </a:r>
            <a:r>
              <a:rPr lang="en-US" sz="2000" dirty="0" err="1" smtClean="0"/>
              <a:t>QoS</a:t>
            </a:r>
            <a:r>
              <a:rPr lang="en-US" sz="2000" dirty="0" smtClean="0"/>
              <a:t> routing is: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-find a network path which satisfies the given constraints and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-optimize the resource utilization</a:t>
            </a:r>
          </a:p>
          <a:p>
            <a:r>
              <a:rPr lang="en-US" sz="2000" dirty="0" err="1" smtClean="0"/>
              <a:t>QoS</a:t>
            </a:r>
            <a:r>
              <a:rPr lang="en-US" sz="2000" dirty="0" smtClean="0"/>
              <a:t> constraint include</a:t>
            </a:r>
          </a:p>
          <a:p>
            <a:pPr lvl="1"/>
            <a:r>
              <a:rPr lang="en-US" sz="2000" dirty="0" smtClean="0"/>
              <a:t>Bandwidth</a:t>
            </a:r>
          </a:p>
          <a:p>
            <a:pPr lvl="1"/>
            <a:r>
              <a:rPr lang="en-US" sz="2000" dirty="0" smtClean="0"/>
              <a:t>Delay</a:t>
            </a:r>
          </a:p>
          <a:p>
            <a:pPr lvl="1"/>
            <a:r>
              <a:rPr lang="en-US" sz="2000" dirty="0" smtClean="0"/>
              <a:t>Data Loss rate</a:t>
            </a:r>
          </a:p>
          <a:p>
            <a:pPr lvl="1"/>
            <a:r>
              <a:rPr lang="en-US" sz="2000" dirty="0" smtClean="0"/>
              <a:t>Queue  length (available  data  space)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87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QoS</a:t>
            </a:r>
            <a:r>
              <a:rPr lang="en-US" sz="2000" dirty="0" smtClean="0"/>
              <a:t> based routing to construct dynamic state dependent routing policies.</a:t>
            </a:r>
          </a:p>
          <a:p>
            <a:r>
              <a:rPr lang="en-US" sz="2000" dirty="0" smtClean="0"/>
              <a:t>The proposed algorithm used a reinforcement learning paradigm to optimize two </a:t>
            </a:r>
            <a:r>
              <a:rPr lang="en-US" sz="2000" dirty="0" err="1" smtClean="0"/>
              <a:t>QoS</a:t>
            </a:r>
            <a:r>
              <a:rPr lang="en-US" sz="2000" dirty="0" smtClean="0"/>
              <a:t> criteria: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-cumulative cost path based on hop count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-end-to-end delay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86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Algorithm contains two stages: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Select N best candidate paths regarding the cost cumulative path from the source and destination nodes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 distribute traffic among the N best path according to end-to-end delay criteria optimized by reinforcement learning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430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Packet </a:t>
            </a:r>
            <a:r>
              <a:rPr lang="en-US" sz="2000" dirty="0"/>
              <a:t>d</a:t>
            </a:r>
            <a:r>
              <a:rPr lang="en-US" sz="2000" dirty="0" smtClean="0"/>
              <a:t>istribution is based on a probabilistic module</a:t>
            </a:r>
          </a:p>
          <a:p>
            <a:r>
              <a:rPr lang="en-US" sz="2000" dirty="0" smtClean="0"/>
              <a:t>Probabilistic Module takes into account:</a:t>
            </a:r>
          </a:p>
          <a:p>
            <a:pPr lvl="1"/>
            <a:r>
              <a:rPr lang="en-US" sz="2000" dirty="0" smtClean="0"/>
              <a:t>packet delivery time computed by Q learning process</a:t>
            </a:r>
          </a:p>
          <a:p>
            <a:pPr lvl="1"/>
            <a:r>
              <a:rPr lang="en-US" sz="2000" dirty="0" smtClean="0"/>
              <a:t>latency in the waited queue  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utomatically compute the probability affected to each path.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549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40496" y="2209800"/>
            <a:ext cx="1431303" cy="9144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2209800"/>
            <a:ext cx="1905000" cy="9144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86400" y="2209800"/>
            <a:ext cx="1447800" cy="9144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4383854"/>
            <a:ext cx="1744352" cy="69208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4365392"/>
            <a:ext cx="2209800" cy="96860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38800" y="4383854"/>
            <a:ext cx="1447800" cy="685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4"/>
          </p:cNvCxnSpPr>
          <p:nvPr/>
        </p:nvCxnSpPr>
        <p:spPr>
          <a:xfrm flipH="1">
            <a:off x="2256147" y="3124200"/>
            <a:ext cx="1" cy="12596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</p:cNvCxnSpPr>
          <p:nvPr/>
        </p:nvCxnSpPr>
        <p:spPr>
          <a:xfrm>
            <a:off x="4152900" y="3124200"/>
            <a:ext cx="0" cy="1241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4"/>
          </p:cNvCxnSpPr>
          <p:nvPr/>
        </p:nvCxnSpPr>
        <p:spPr>
          <a:xfrm>
            <a:off x="6210300" y="3124200"/>
            <a:ext cx="0" cy="1241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0200" y="2438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Network topology changed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2466945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Data arrived from router y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5676900" y="2313057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Arrived reinforcement signal from router z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1329376" y="4480533"/>
            <a:ext cx="16763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Search of N Best paths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3200400" y="4400741"/>
            <a:ext cx="2209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1.Calculate the optimal Q-value corresponding to the N best path found</a:t>
            </a:r>
          </a:p>
          <a:p>
            <a:r>
              <a:rPr lang="en-US" sz="900" dirty="0" smtClean="0"/>
              <a:t>2.Send the packet to the x’s best neighbor</a:t>
            </a:r>
          </a:p>
          <a:p>
            <a:r>
              <a:rPr lang="en-US" sz="900" dirty="0" smtClean="0"/>
              <a:t>3.Return the reinforcement signal to the router y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455450"/>
            <a:ext cx="1409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Update Q-values</a:t>
            </a:r>
            <a:endParaRPr lang="en-US" sz="1000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Algorithm framework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057400" y="5572812"/>
            <a:ext cx="5203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Fig. N Best Path Q Routing Algorithm Framework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47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First Stage : Constructing N Best Path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5105400"/>
          </a:xfrm>
          <a:noFill/>
        </p:spPr>
        <p:txBody>
          <a:bodyPr>
            <a:noAutofit/>
          </a:bodyPr>
          <a:lstStyle/>
          <a:p>
            <a:r>
              <a:rPr lang="en-US" sz="2000" dirty="0" smtClean="0"/>
              <a:t>Circles corresponds to the events being able to occur  </a:t>
            </a:r>
          </a:p>
          <a:p>
            <a:r>
              <a:rPr lang="en-US" sz="2000" dirty="0" smtClean="0"/>
              <a:t>Rectangles are the actions tracked by the router x.</a:t>
            </a:r>
          </a:p>
          <a:p>
            <a:r>
              <a:rPr lang="en-US" sz="2000" dirty="0" smtClean="0"/>
              <a:t>Router x reacts to three different  events:</a:t>
            </a:r>
          </a:p>
          <a:p>
            <a:pPr lvl="1"/>
            <a:r>
              <a:rPr lang="en-US" sz="2000" dirty="0" smtClean="0"/>
              <a:t>topology changes</a:t>
            </a:r>
          </a:p>
          <a:p>
            <a:pPr lvl="1"/>
            <a:r>
              <a:rPr lang="en-US" sz="2000" dirty="0" smtClean="0"/>
              <a:t>the arrived packet of data</a:t>
            </a:r>
          </a:p>
          <a:p>
            <a:pPr lvl="1"/>
            <a:r>
              <a:rPr lang="en-US" sz="2000" dirty="0" smtClean="0"/>
              <a:t>arrived  reinforcement signal</a:t>
            </a:r>
          </a:p>
          <a:p>
            <a:r>
              <a:rPr lang="en-US" sz="2000" dirty="0" smtClean="0"/>
              <a:t>Label setting algorithm variant of </a:t>
            </a:r>
            <a:r>
              <a:rPr lang="en-US" sz="2000" dirty="0" err="1" smtClean="0"/>
              <a:t>Dijkstra’s</a:t>
            </a:r>
            <a:r>
              <a:rPr lang="en-US" sz="2000" dirty="0" smtClean="0"/>
              <a:t> algorithm is used to find shortest path</a:t>
            </a:r>
          </a:p>
          <a:p>
            <a:r>
              <a:rPr lang="en-US" sz="2000" dirty="0" smtClean="0"/>
              <a:t>All links cost is equal to 1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 smtClean="0"/>
              <a:t>		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76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Second Stage : Q-learning algorithm to optimize the end-to-end delay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Second step is to distribute the traffic on N candidate paths.</a:t>
            </a:r>
          </a:p>
          <a:p>
            <a:r>
              <a:rPr lang="en-US" sz="2000" dirty="0" smtClean="0"/>
              <a:t>Objective is to minimize the average packet delivery time</a:t>
            </a:r>
          </a:p>
          <a:p>
            <a:r>
              <a:rPr lang="en-US" sz="2000" dirty="0" smtClean="0"/>
              <a:t>Reinforcement signal is chosen corresponds to the estimated time to transfer a packet to its destination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value of the signal is chosen by a variant of Q-Routing </a:t>
            </a:r>
            <a:r>
              <a:rPr lang="en-US" sz="2000" dirty="0" smtClean="0"/>
              <a:t>algorithm</a:t>
            </a:r>
          </a:p>
          <a:p>
            <a:r>
              <a:rPr lang="en-US" sz="2000" dirty="0" smtClean="0"/>
              <a:t>Bellman-Ford asynchronous relaxation algorithm is used </a:t>
            </a:r>
          </a:p>
          <a:p>
            <a:r>
              <a:rPr lang="en-US" sz="2000" dirty="0" smtClean="0"/>
              <a:t>Each </a:t>
            </a:r>
            <a:r>
              <a:rPr lang="en-US" sz="2000" dirty="0"/>
              <a:t>router x maintains in a Q-table a collection of values of </a:t>
            </a:r>
            <a:r>
              <a:rPr lang="en-US" sz="2000" dirty="0" err="1"/>
              <a:t>Q</a:t>
            </a:r>
            <a:r>
              <a:rPr lang="en-US" sz="2000" baseline="-25000" dirty="0" err="1"/>
              <a:t>x</a:t>
            </a:r>
            <a:r>
              <a:rPr lang="en-US" sz="2000" dirty="0"/>
              <a:t>(</a:t>
            </a:r>
            <a:r>
              <a:rPr lang="en-US" sz="2000" dirty="0" err="1"/>
              <a:t>d,s</a:t>
            </a:r>
            <a:r>
              <a:rPr lang="en-US" sz="2000" dirty="0"/>
              <a:t>), for every destination d and for </a:t>
            </a:r>
            <a:r>
              <a:rPr lang="en-US" sz="2000" dirty="0" smtClean="0"/>
              <a:t>every interface </a:t>
            </a:r>
            <a:r>
              <a:rPr lang="en-US" sz="2000" dirty="0"/>
              <a:t>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Q value reflects a delay of delivering a packet for destination d via interface s.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32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1211</TotalTime>
  <Words>833</Words>
  <Application>Microsoft Office PowerPoint</Application>
  <PresentationFormat>On-screen Show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Distributed Quality-of-Service Routing of Best Constrained Shortest Paths. Abdelhamid MELLOUK, Said HOCEINI, Farid BAGUENINE, Mustapha CHEURFA  Computers and Communications, 2008. ISCC 2008. IEEE Symposium on      Presented By : Bijay Kumar Pathak 11/30/2012</vt:lpstr>
      <vt:lpstr> Introduction </vt:lpstr>
      <vt:lpstr>Introduction</vt:lpstr>
      <vt:lpstr>Introduction</vt:lpstr>
      <vt:lpstr>Introduction</vt:lpstr>
      <vt:lpstr>Introduction</vt:lpstr>
      <vt:lpstr>Algorithm framework</vt:lpstr>
      <vt:lpstr>First Stage : Constructing N Best Path</vt:lpstr>
      <vt:lpstr>Second Stage : Q-learning algorithm to optimize the end-to-end delay</vt:lpstr>
      <vt:lpstr>Q-Learning</vt:lpstr>
      <vt:lpstr>Reinforcement signal</vt:lpstr>
      <vt:lpstr>Adaptive Probabilistic path Selection in Multipath Routing</vt:lpstr>
      <vt:lpstr>Adaptive Probabilistic path Selection in Multipath Routing</vt:lpstr>
      <vt:lpstr>Numerical Results</vt:lpstr>
      <vt:lpstr>Topology</vt:lpstr>
      <vt:lpstr>Traffic Model</vt:lpstr>
      <vt:lpstr>Comparative study </vt:lpstr>
      <vt:lpstr>Simulation with Low Load</vt:lpstr>
      <vt:lpstr>Simulation with heavy load</vt:lpstr>
      <vt:lpstr> Conclusion </vt:lpstr>
      <vt:lpstr>Questions?</vt:lpstr>
    </vt:vector>
  </TitlesOfParts>
  <Company>MTU - ITSS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gkamath</dc:creator>
  <cp:lastModifiedBy>gkamath</cp:lastModifiedBy>
  <cp:revision>62</cp:revision>
  <dcterms:created xsi:type="dcterms:W3CDTF">2012-11-27T22:50:56Z</dcterms:created>
  <dcterms:modified xsi:type="dcterms:W3CDTF">2012-11-30T14:42:39Z</dcterms:modified>
</cp:coreProperties>
</file>